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tags/tag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21"/>
  </p:notesMasterIdLst>
  <p:sldIdLst>
    <p:sldId id="258" r:id="rId2"/>
    <p:sldId id="257" r:id="rId3"/>
    <p:sldId id="259" r:id="rId4"/>
    <p:sldId id="264" r:id="rId5"/>
    <p:sldId id="256" r:id="rId6"/>
    <p:sldId id="272" r:id="rId7"/>
    <p:sldId id="260" r:id="rId8"/>
    <p:sldId id="261" r:id="rId9"/>
    <p:sldId id="262" r:id="rId10"/>
    <p:sldId id="265" r:id="rId11"/>
    <p:sldId id="266" r:id="rId12"/>
    <p:sldId id="268" r:id="rId13"/>
    <p:sldId id="275" r:id="rId14"/>
    <p:sldId id="270" r:id="rId15"/>
    <p:sldId id="271" r:id="rId16"/>
    <p:sldId id="273" r:id="rId17"/>
    <p:sldId id="276" r:id="rId18"/>
    <p:sldId id="269"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Untitled Section" id="{317FE9EB-DBB4-4911-98CA-CCA00E2AC7E4}">
          <p14:sldIdLst>
            <p14:sldId id="258"/>
            <p14:sldId id="257"/>
            <p14:sldId id="259"/>
            <p14:sldId id="264"/>
            <p14:sldId id="256"/>
            <p14:sldId id="272"/>
            <p14:sldId id="260"/>
            <p14:sldId id="261"/>
            <p14:sldId id="262"/>
            <p14:sldId id="265"/>
            <p14:sldId id="266"/>
            <p14:sldId id="268"/>
            <p14:sldId id="275"/>
            <p14:sldId id="270"/>
            <p14:sldId id="271"/>
            <p14:sldId id="273"/>
            <p14:sldId id="276"/>
            <p14:sldId id="269"/>
            <p14:sldId id="27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a:srgbClr val="99CCFF"/>
    <a:srgbClr val="99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94767" autoAdjust="0"/>
  </p:normalViewPr>
  <p:slideViewPr>
    <p:cSldViewPr>
      <p:cViewPr>
        <p:scale>
          <a:sx n="90" d="100"/>
          <a:sy n="90" d="100"/>
        </p:scale>
        <p:origin x="-810" y="81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873BF1-91D0-4D1C-9A8F-9389B3B5CDF9}" type="datetimeFigureOut">
              <a:rPr lang="en-US" smtClean="0"/>
              <a:pPr/>
              <a:t>02/26/2012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18CA2A-F337-42B5-B1A2-29A8896797A0}" type="slidenum">
              <a:rPr lang="en-US" smtClean="0"/>
              <a:pPr/>
              <a:t>‹#›</a:t>
            </a:fld>
            <a:endParaRPr lang="en-US"/>
          </a:p>
        </p:txBody>
      </p:sp>
    </p:spTree>
    <p:extLst>
      <p:ext uri="{BB962C8B-B14F-4D97-AF65-F5344CB8AC3E}">
        <p14:creationId xmlns="" xmlns:p14="http://schemas.microsoft.com/office/powerpoint/2010/main" val="3951634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CA2A-F337-42B5-B1A2-29A8896797A0}" type="slidenum">
              <a:rPr lang="en-US" smtClean="0"/>
              <a:pPr/>
              <a:t>3</a:t>
            </a:fld>
            <a:endParaRPr lang="en-US"/>
          </a:p>
        </p:txBody>
      </p:sp>
    </p:spTree>
    <p:extLst>
      <p:ext uri="{BB962C8B-B14F-4D97-AF65-F5344CB8AC3E}">
        <p14:creationId xmlns="" xmlns:p14="http://schemas.microsoft.com/office/powerpoint/2010/main" val="341682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F7757-F2A7-453D-A0B5-13D078B9311F}" type="datetimeFigureOut">
              <a:rPr lang="en-US" smtClean="0"/>
              <a:pPr/>
              <a:t>02/26/2012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202DD-4AE4-46FF-BB62-3230FA0E1C10}"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F7757-F2A7-453D-A0B5-13D078B9311F}" type="datetimeFigureOut">
              <a:rPr lang="en-US" smtClean="0"/>
              <a:pPr/>
              <a:t>02/26/2012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202DD-4AE4-46FF-BB62-3230FA0E1C10}"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F7757-F2A7-453D-A0B5-13D078B9311F}" type="datetimeFigureOut">
              <a:rPr lang="en-US" smtClean="0"/>
              <a:pPr/>
              <a:t>02/26/2012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202DD-4AE4-46FF-BB62-3230FA0E1C10}"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F7757-F2A7-453D-A0B5-13D078B9311F}" type="datetimeFigureOut">
              <a:rPr lang="en-US" smtClean="0"/>
              <a:pPr/>
              <a:t>02/26/2012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202DD-4AE4-46FF-BB62-3230FA0E1C10}"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F7757-F2A7-453D-A0B5-13D078B9311F}" type="datetimeFigureOut">
              <a:rPr lang="en-US" smtClean="0"/>
              <a:pPr/>
              <a:t>02/26/2012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202DD-4AE4-46FF-BB62-3230FA0E1C10}"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A7F7757-F2A7-453D-A0B5-13D078B9311F}" type="datetimeFigureOut">
              <a:rPr lang="en-US" smtClean="0"/>
              <a:pPr/>
              <a:t>02/26/2012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202DD-4AE4-46FF-BB62-3230FA0E1C10}"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F7757-F2A7-453D-A0B5-13D078B9311F}" type="datetimeFigureOut">
              <a:rPr lang="en-US" smtClean="0"/>
              <a:pPr/>
              <a:t>02/26/2012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202DD-4AE4-46FF-BB62-3230FA0E1C10}"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F7757-F2A7-453D-A0B5-13D078B9311F}" type="datetimeFigureOut">
              <a:rPr lang="en-US" smtClean="0"/>
              <a:pPr/>
              <a:t>02/26/2012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202DD-4AE4-46FF-BB62-3230FA0E1C10}"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F7757-F2A7-453D-A0B5-13D078B9311F}" type="datetimeFigureOut">
              <a:rPr lang="en-US" smtClean="0"/>
              <a:pPr/>
              <a:t>02/26/2012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202DD-4AE4-46FF-BB62-3230FA0E1C10}"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F7757-F2A7-453D-A0B5-13D078B9311F}" type="datetimeFigureOut">
              <a:rPr lang="en-US" smtClean="0"/>
              <a:pPr/>
              <a:t>02/26/2012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202DD-4AE4-46FF-BB62-3230FA0E1C10}"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F7757-F2A7-453D-A0B5-13D078B9311F}" type="datetimeFigureOut">
              <a:rPr lang="en-US" smtClean="0"/>
              <a:pPr/>
              <a:t>02/26/2012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202DD-4AE4-46FF-BB62-3230FA0E1C10}" type="slidenum">
              <a:rPr lang="en-US" smtClean="0"/>
              <a:pPr/>
              <a:t>‹#›</a:t>
            </a:fld>
            <a:endParaRPr lang="en-US"/>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7A7F7757-F2A7-453D-A0B5-13D078B9311F}" type="datetimeFigureOut">
              <a:rPr lang="en-US" smtClean="0"/>
              <a:pPr/>
              <a:t>02/26/2012</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B01202DD-4AE4-46FF-BB62-3230FA0E1C10}" type="slidenum">
              <a:rPr lang="en-US" smtClean="0"/>
              <a:pPr/>
              <a:t>‹#›</a:t>
            </a:fld>
            <a:endParaRPr lang="en-US"/>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file:///C:\Users\Ashim\Documents\Arnav\Swajan%20Community%20Service\Lion%20King%20-%20Circle%20of%20Life%20-%20YouTube2222.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howellnaturecenter.org/" TargetMode="Externa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81200" y="457200"/>
            <a:ext cx="5486400" cy="1754326"/>
          </a:xfrm>
          <a:prstGeom prst="rect">
            <a:avLst/>
          </a:prstGeom>
          <a:noFill/>
        </p:spPr>
        <p:txBody>
          <a:bodyPr wrap="none" lIns="91440" tIns="45720" rIns="91440" bIns="45720">
            <a:prstTxWarp prst="textDoubleWave1">
              <a:avLst/>
            </a:prstTxWarp>
            <a:spAutoFit/>
          </a:bodyPr>
          <a:lstStyle/>
          <a:p>
            <a:pPr algn="ctr"/>
            <a:r>
              <a:rPr lang="en-US" sz="5400" b="1" cap="none" spc="0" dirty="0" smtClean="0">
                <a:ln w="19050">
                  <a:solidFill>
                    <a:schemeClr val="bg1"/>
                  </a:solidFill>
                  <a:prstDash val="solid"/>
                </a:ln>
                <a:solidFill>
                  <a:schemeClr val="accent3"/>
                </a:solidFill>
                <a:effectLst>
                  <a:outerShdw blurRad="50000" dist="50800" dir="7500000" algn="tl">
                    <a:srgbClr val="000000">
                      <a:shade val="5000"/>
                      <a:alpha val="35000"/>
                    </a:srgbClr>
                  </a:outerShdw>
                </a:effectLst>
                <a:latin typeface="Gabriola" pitchFamily="82" charset="0"/>
              </a:rPr>
              <a:t>Swajan</a:t>
            </a:r>
            <a:r>
              <a:rPr lang="en-US" sz="5400" b="1" dirty="0" smtClean="0">
                <a:ln w="19050">
                  <a:solidFill>
                    <a:schemeClr val="bg1"/>
                  </a:solidFill>
                  <a:prstDash val="solid"/>
                </a:ln>
                <a:solidFill>
                  <a:schemeClr val="accent3"/>
                </a:solidFill>
                <a:effectLst>
                  <a:outerShdw blurRad="50000" dist="50800" dir="7500000" algn="tl">
                    <a:srgbClr val="000000">
                      <a:shade val="5000"/>
                      <a:alpha val="35000"/>
                    </a:srgbClr>
                  </a:outerShdw>
                </a:effectLst>
                <a:latin typeface="Gabriola" pitchFamily="82" charset="0"/>
              </a:rPr>
              <a:t>-</a:t>
            </a:r>
            <a:r>
              <a:rPr lang="en-US" sz="5400" b="1" cap="none" spc="0" dirty="0" smtClean="0">
                <a:ln w="19050">
                  <a:solidFill>
                    <a:schemeClr val="bg1"/>
                  </a:solidFill>
                  <a:prstDash val="solid"/>
                </a:ln>
                <a:solidFill>
                  <a:schemeClr val="accent3"/>
                </a:solidFill>
                <a:effectLst>
                  <a:outerShdw blurRad="50000" dist="50800" dir="7500000" algn="tl">
                    <a:srgbClr val="000000">
                      <a:shade val="5000"/>
                      <a:alpha val="35000"/>
                    </a:srgbClr>
                  </a:outerShdw>
                </a:effectLst>
                <a:latin typeface="Gabriola" pitchFamily="82" charset="0"/>
              </a:rPr>
              <a:t>Raptors’ </a:t>
            </a:r>
            <a:br>
              <a:rPr lang="en-US" sz="5400" b="1" cap="none" spc="0" dirty="0" smtClean="0">
                <a:ln w="19050">
                  <a:solidFill>
                    <a:schemeClr val="bg1"/>
                  </a:solidFill>
                  <a:prstDash val="solid"/>
                </a:ln>
                <a:solidFill>
                  <a:schemeClr val="accent3"/>
                </a:solidFill>
                <a:effectLst>
                  <a:outerShdw blurRad="50000" dist="50800" dir="7500000" algn="tl">
                    <a:srgbClr val="000000">
                      <a:shade val="5000"/>
                      <a:alpha val="35000"/>
                    </a:srgbClr>
                  </a:outerShdw>
                </a:effectLst>
                <a:latin typeface="Gabriola" pitchFamily="82" charset="0"/>
              </a:rPr>
            </a:br>
            <a:r>
              <a:rPr lang="en-US" sz="5400" b="1" cap="none" spc="0" dirty="0" smtClean="0">
                <a:ln w="19050">
                  <a:solidFill>
                    <a:schemeClr val="bg1"/>
                  </a:solidFill>
                  <a:prstDash val="solid"/>
                </a:ln>
                <a:solidFill>
                  <a:schemeClr val="accent3"/>
                </a:solidFill>
                <a:effectLst>
                  <a:outerShdw blurRad="50000" dist="50800" dir="7500000" algn="tl">
                    <a:srgbClr val="000000">
                      <a:shade val="5000"/>
                      <a:alpha val="35000"/>
                    </a:srgbClr>
                  </a:outerShdw>
                </a:effectLst>
                <a:latin typeface="Gabriola" pitchFamily="82" charset="0"/>
              </a:rPr>
              <a:t>Newsletter, Vol. 3</a:t>
            </a:r>
            <a:endParaRPr lang="en-US" sz="5400" b="1" cap="none" spc="0" dirty="0">
              <a:ln w="19050">
                <a:solidFill>
                  <a:schemeClr val="bg1"/>
                </a:solidFill>
                <a:prstDash val="solid"/>
              </a:ln>
              <a:solidFill>
                <a:schemeClr val="accent3"/>
              </a:solidFill>
              <a:effectLst>
                <a:outerShdw blurRad="50000" dist="50800" dir="7500000" algn="tl">
                  <a:srgbClr val="000000">
                    <a:shade val="5000"/>
                    <a:alpha val="35000"/>
                  </a:srgbClr>
                </a:outerShdw>
              </a:effectLst>
            </a:endParaRPr>
          </a:p>
        </p:txBody>
      </p:sp>
      <p:pic>
        <p:nvPicPr>
          <p:cNvPr id="1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2971800"/>
            <a:ext cx="7867545" cy="34971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chemeClr val="accent1"/>
                </a:solidFill>
              </a14:hiddenFill>
            </a:ext>
          </a:extLst>
        </p:spPr>
      </p:pic>
      <p:sp>
        <p:nvSpPr>
          <p:cNvPr id="13" name="TextBox 12"/>
          <p:cNvSpPr txBox="1"/>
          <p:nvPr/>
        </p:nvSpPr>
        <p:spPr>
          <a:xfrm>
            <a:off x="3268955" y="3392269"/>
            <a:ext cx="3055645" cy="584775"/>
          </a:xfrm>
          <a:prstGeom prst="rect">
            <a:avLst/>
          </a:prstGeom>
          <a:noFill/>
        </p:spPr>
        <p:txBody>
          <a:bodyPr wrap="none" rtlCol="0">
            <a:spAutoFit/>
          </a:bodyPr>
          <a:lstStyle/>
          <a:p>
            <a:r>
              <a:rPr lang="en-US" sz="3200" b="1" dirty="0" smtClean="0">
                <a:solidFill>
                  <a:schemeClr val="bg2">
                    <a:lumMod val="50000"/>
                  </a:schemeClr>
                </a:solidFill>
                <a:latin typeface="Pristina" pitchFamily="66" charset="0"/>
              </a:rPr>
              <a:t>Howell Nature Center</a:t>
            </a:r>
          </a:p>
        </p:txBody>
      </p:sp>
      <p:sp>
        <p:nvSpPr>
          <p:cNvPr id="16" name="Rectangle 15"/>
          <p:cNvSpPr/>
          <p:nvPr/>
        </p:nvSpPr>
        <p:spPr>
          <a:xfrm>
            <a:off x="4038600" y="3886200"/>
            <a:ext cx="1614545" cy="369332"/>
          </a:xfrm>
          <a:prstGeom prst="rect">
            <a:avLst/>
          </a:prstGeom>
        </p:spPr>
        <p:txBody>
          <a:bodyPr wrap="none">
            <a:spAutoFit/>
          </a:bodyPr>
          <a:lstStyle/>
          <a:p>
            <a:r>
              <a:rPr lang="en-US" b="1" dirty="0" smtClean="0">
                <a:solidFill>
                  <a:schemeClr val="bg2">
                    <a:lumMod val="50000"/>
                  </a:schemeClr>
                </a:solidFill>
                <a:latin typeface="Pristina" pitchFamily="66" charset="0"/>
              </a:rPr>
              <a:t>February 18</a:t>
            </a:r>
            <a:r>
              <a:rPr lang="en-US" b="1" baseline="30000" dirty="0" smtClean="0">
                <a:solidFill>
                  <a:schemeClr val="bg2">
                    <a:lumMod val="50000"/>
                  </a:schemeClr>
                </a:solidFill>
                <a:latin typeface="Pristina" pitchFamily="66" charset="0"/>
              </a:rPr>
              <a:t>th</a:t>
            </a:r>
            <a:r>
              <a:rPr lang="en-US" b="1" dirty="0" smtClean="0">
                <a:solidFill>
                  <a:schemeClr val="bg2">
                    <a:lumMod val="50000"/>
                  </a:schemeClr>
                </a:solidFill>
                <a:latin typeface="Pristina" pitchFamily="66" charset="0"/>
              </a:rPr>
              <a:t> 2012</a:t>
            </a:r>
            <a:endParaRPr lang="en-US" b="1" dirty="0">
              <a:solidFill>
                <a:schemeClr val="bg2">
                  <a:lumMod val="50000"/>
                </a:schemeClr>
              </a:solidFill>
              <a:latin typeface="Pristina" pitchFamily="66" charset="0"/>
            </a:endParaRPr>
          </a:p>
        </p:txBody>
      </p:sp>
      <p:pic>
        <p:nvPicPr>
          <p:cNvPr id="7" name="Lion King - Circle of Life - YouTube2222.mp3">
            <a:hlinkClick r:id="" action="ppaction://media"/>
          </p:cNvPr>
          <p:cNvPicPr>
            <a:picLocks noRot="1" noChangeAspect="1"/>
          </p:cNvPicPr>
          <p:nvPr>
            <a:audioFile r:link="rId1"/>
          </p:nvPr>
        </p:nvPicPr>
        <p:blipFill>
          <a:blip r:embed="rId4" cstate="print"/>
          <a:stretch>
            <a:fillRect/>
          </a:stretch>
        </p:blipFill>
        <p:spPr>
          <a:xfrm>
            <a:off x="8839200" y="6553200"/>
            <a:ext cx="304800" cy="304800"/>
          </a:xfrm>
          <a:prstGeom prst="rect">
            <a:avLst/>
          </a:prstGeom>
        </p:spPr>
      </p:pic>
    </p:spTree>
    <p:extLst>
      <p:ext uri="{BB962C8B-B14F-4D97-AF65-F5344CB8AC3E}">
        <p14:creationId xmlns="" xmlns:p14="http://schemas.microsoft.com/office/powerpoint/2010/main" val="999097751"/>
      </p:ext>
    </p:extLst>
  </p:cSld>
  <p:clrMapOvr>
    <a:masterClrMapping/>
  </p:clrMapOvr>
  <p:transition spd="slow" advTm="790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repeatCount="indefinite"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extLst mod="1">
    <p:ext uri="{E180D4A7-C9FB-4DFB-919C-405C955672EB}">
      <p14:showEvtLst xmlns="" xmlns:p14="http://schemas.microsoft.com/office/powerpoint/2010/main">
        <p14:playEvt time="0" objId="2"/>
        <p14:stopEvt time="7902"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rgbClr val="FFFF00"/>
                </a:solidFill>
                <a:effectLst>
                  <a:glow rad="101600">
                    <a:schemeClr val="bg1">
                      <a:alpha val="60000"/>
                    </a:schemeClr>
                  </a:glow>
                </a:effectLst>
                <a:latin typeface="Gabriola" pitchFamily="82" charset="0"/>
              </a:rPr>
              <a:t>The Turkey Vulture that we saw . . . </a:t>
            </a:r>
            <a:endParaRPr lang="en-US" sz="4800" dirty="0">
              <a:solidFill>
                <a:srgbClr val="FFFF00"/>
              </a:solidFill>
              <a:effectLst>
                <a:glow rad="101600">
                  <a:schemeClr val="bg1">
                    <a:alpha val="60000"/>
                  </a:schemeClr>
                </a:glow>
              </a:effectLst>
              <a:latin typeface="Gabriola" pitchFamily="82" charset="0"/>
            </a:endParaRPr>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1758968"/>
            <a:ext cx="7848600" cy="44177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7239000" y="6332726"/>
            <a:ext cx="1676400" cy="372874"/>
          </a:xfrm>
          <a:prstGeom prst="rect">
            <a:avLst/>
          </a:prstGeom>
          <a:noFill/>
        </p:spPr>
        <p:txBody>
          <a:bodyPr wrap="square" rtlCol="0">
            <a:spAutoFit/>
          </a:bodyPr>
          <a:lstStyle/>
          <a:p>
            <a:r>
              <a:rPr lang="en-US" dirty="0" smtClean="0">
                <a:latin typeface="Eras Bold ITC" pitchFamily="34" charset="0"/>
              </a:rPr>
              <a:t>By </a:t>
            </a:r>
            <a:r>
              <a:rPr lang="en-US" dirty="0" err="1" smtClean="0">
                <a:latin typeface="Eras Bold ITC" pitchFamily="34" charset="0"/>
              </a:rPr>
              <a:t>Abhishek</a:t>
            </a:r>
            <a:endParaRPr lang="en-US" dirty="0">
              <a:latin typeface="Eras Bold ITC" pitchFamily="34" charset="0"/>
            </a:endParaRPr>
          </a:p>
        </p:txBody>
      </p:sp>
    </p:spTree>
    <p:extLst>
      <p:ext uri="{BB962C8B-B14F-4D97-AF65-F5344CB8AC3E}">
        <p14:creationId xmlns="" xmlns:p14="http://schemas.microsoft.com/office/powerpoint/2010/main" val="2488744795"/>
      </p:ext>
    </p:extLst>
  </p:cSld>
  <p:clrMapOvr>
    <a:masterClrMapping/>
  </p:clrMapOvr>
  <p:transition spd="slow" advTm="5216">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08591" y="1447800"/>
            <a:ext cx="7854696" cy="464820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pPr>
            <a:r>
              <a:rPr lang="en-US" sz="4400" dirty="0" smtClean="0">
                <a:ln>
                  <a:solidFill>
                    <a:schemeClr val="bg2">
                      <a:lumMod val="50000"/>
                    </a:schemeClr>
                  </a:solidFill>
                </a:ln>
                <a:solidFill>
                  <a:srgbClr val="00B0F0"/>
                </a:solidFill>
                <a:effectLst>
                  <a:glow rad="63500">
                    <a:schemeClr val="accent2">
                      <a:satMod val="175000"/>
                      <a:alpha val="40000"/>
                    </a:schemeClr>
                  </a:glow>
                </a:effectLst>
                <a:latin typeface="Gabriola" pitchFamily="82" charset="0"/>
              </a:rPr>
              <a:t>Peregrine Falcon</a:t>
            </a:r>
            <a:endParaRPr lang="en-US" sz="2800" dirty="0" smtClean="0">
              <a:solidFill>
                <a:srgbClr val="99FF99"/>
              </a:solidFill>
              <a:latin typeface="Gabriola" pitchFamily="82" charset="0"/>
            </a:endParaRPr>
          </a:p>
          <a:p>
            <a:pPr>
              <a:lnSpc>
                <a:spcPct val="80000"/>
              </a:lnSpc>
              <a:spcBef>
                <a:spcPts val="0"/>
              </a:spcBef>
              <a:spcAft>
                <a:spcPts val="0"/>
              </a:spcAft>
              <a:buFont typeface="Wingdings" pitchFamily="2" charset="2"/>
              <a:buChar char="Ø"/>
            </a:pPr>
            <a:r>
              <a:rPr lang="en-US" sz="2800" b="1" dirty="0" smtClean="0">
                <a:solidFill>
                  <a:srgbClr val="99FF99"/>
                </a:solidFill>
                <a:latin typeface="Gabriola" pitchFamily="82" charset="0"/>
              </a:rPr>
              <a:t>The 3 lbs. blue peregrine falcon we saw was injured in the wing. So it has a lot of predators for which it has not been released in the wild. This falcon has sharp talons and a sharp beak. He has 5 feet wing span. He eats dead mice.</a:t>
            </a:r>
          </a:p>
          <a:p>
            <a:pPr>
              <a:lnSpc>
                <a:spcPct val="80000"/>
              </a:lnSpc>
              <a:spcBef>
                <a:spcPts val="0"/>
              </a:spcBef>
              <a:spcAft>
                <a:spcPts val="0"/>
              </a:spcAft>
              <a:buFont typeface="Wingdings" pitchFamily="2" charset="2"/>
              <a:buChar char="Ø"/>
            </a:pPr>
            <a:r>
              <a:rPr lang="en-US" sz="2800" b="1" dirty="0" smtClean="0">
                <a:solidFill>
                  <a:srgbClr val="99FF99"/>
                </a:solidFill>
                <a:latin typeface="Gabriola" pitchFamily="82" charset="0"/>
              </a:rPr>
              <a:t>The peregrine falcon is an endangered species. A healthy peregrine falcon can have no predators. They are fast hunters, can go 200 miles per hour when they swoop down for prey.  The peregrine falcon has excellent eyesight, can see a prey from 5 miles away.</a:t>
            </a:r>
          </a:p>
          <a:p>
            <a:pPr>
              <a:lnSpc>
                <a:spcPct val="80000"/>
              </a:lnSpc>
              <a:spcBef>
                <a:spcPts val="0"/>
              </a:spcBef>
              <a:spcAft>
                <a:spcPts val="0"/>
              </a:spcAft>
              <a:buFont typeface="Wingdings" pitchFamily="2" charset="2"/>
              <a:buChar char="Ø"/>
            </a:pPr>
            <a:r>
              <a:rPr lang="en-US" sz="2800" b="1" dirty="0">
                <a:solidFill>
                  <a:srgbClr val="99FF99"/>
                </a:solidFill>
                <a:latin typeface="Gabriola" pitchFamily="82" charset="0"/>
              </a:rPr>
              <a:t>A natural habitat for peregrine falcons is high cliffs. So sometimes these birds are raised in a Nature  Reserve and then released in big cities. They make nests in the skyscrapers and help kill mice in the big cities.</a:t>
            </a:r>
          </a:p>
          <a:p>
            <a:pPr>
              <a:lnSpc>
                <a:spcPct val="80000"/>
              </a:lnSpc>
              <a:spcBef>
                <a:spcPts val="0"/>
              </a:spcBef>
              <a:spcAft>
                <a:spcPts val="0"/>
              </a:spcAft>
              <a:buFont typeface="Wingdings" pitchFamily="2" charset="2"/>
              <a:buChar char="Ø"/>
            </a:pPr>
            <a:r>
              <a:rPr lang="en-US" sz="2800" b="1" dirty="0">
                <a:solidFill>
                  <a:srgbClr val="99FF99"/>
                </a:solidFill>
                <a:latin typeface="Gabriola" pitchFamily="82" charset="0"/>
              </a:rPr>
              <a:t>Finally, another interesting feature about peregrine falcon is that the female falcon weighs more than a male falcon. </a:t>
            </a:r>
          </a:p>
          <a:p>
            <a:pPr>
              <a:buFont typeface="Wingdings" pitchFamily="2" charset="2"/>
              <a:buChar char="Ø"/>
            </a:pPr>
            <a:endParaRPr lang="en-US" sz="2800" b="1" dirty="0" smtClean="0">
              <a:solidFill>
                <a:srgbClr val="99FF99"/>
              </a:solidFill>
              <a:latin typeface="Gabriola" pitchFamily="82" charset="0"/>
            </a:endParaRPr>
          </a:p>
        </p:txBody>
      </p:sp>
    </p:spTree>
    <p:custDataLst>
      <p:tags r:id="rId1"/>
    </p:custDataLst>
    <p:extLst>
      <p:ext uri="{BB962C8B-B14F-4D97-AF65-F5344CB8AC3E}">
        <p14:creationId xmlns="" xmlns:p14="http://schemas.microsoft.com/office/powerpoint/2010/main" val="159100877"/>
      </p:ext>
    </p:extLst>
  </p:cSld>
  <p:clrMapOvr>
    <a:masterClrMapping/>
  </p:clrMapOvr>
  <mc:AlternateContent xmlns:mc="http://schemas.openxmlformats.org/markup-compatibility/2006">
    <mc:Choice xmlns="" xmlns:p14="http://schemas.microsoft.com/office/powerpoint/2010/main" Requires="p14">
      <p:transition spd="slow" p14:dur="2000" advTm="16423"/>
    </mc:Choice>
    <mc:Fallback>
      <p:transition spd="slow" advTm="164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4">
                                            <p:txEl>
                                              <p:pRg st="2" end="2"/>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0" dur="1000"/>
                                        <p:tgtEl>
                                          <p:spTgt spid="4">
                                            <p:txEl>
                                              <p:pRg st="3" end="3"/>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p:cTn id="33"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36"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52600" y="1447800"/>
            <a:ext cx="5461000" cy="495750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sp>
        <p:nvSpPr>
          <p:cNvPr id="4" name="Rectangle 3"/>
          <p:cNvSpPr/>
          <p:nvPr/>
        </p:nvSpPr>
        <p:spPr>
          <a:xfrm>
            <a:off x="1262123" y="381000"/>
            <a:ext cx="6335389" cy="923330"/>
          </a:xfrm>
          <a:prstGeom prst="rect">
            <a:avLst/>
          </a:prstGeom>
        </p:spPr>
        <p:txBody>
          <a:bodyPr wrap="none">
            <a:spAutoFit/>
          </a:bodyPr>
          <a:lstStyle/>
          <a:p>
            <a:pPr algn="ctr"/>
            <a:r>
              <a:rPr lang="en-US" sz="5400" dirty="0" smtClean="0">
                <a:ln>
                  <a:solidFill>
                    <a:schemeClr val="bg2">
                      <a:lumMod val="50000"/>
                    </a:schemeClr>
                  </a:solidFill>
                </a:ln>
                <a:solidFill>
                  <a:srgbClr val="00B0F0"/>
                </a:solidFill>
                <a:effectLst>
                  <a:glow rad="63500">
                    <a:schemeClr val="accent2">
                      <a:satMod val="175000"/>
                      <a:alpha val="40000"/>
                    </a:schemeClr>
                  </a:glow>
                </a:effectLst>
                <a:latin typeface="Gabriola" pitchFamily="82" charset="0"/>
              </a:rPr>
              <a:t>Peregrine Falcon continues….</a:t>
            </a:r>
            <a:endParaRPr lang="en-US" sz="5400" dirty="0">
              <a:solidFill>
                <a:srgbClr val="99FF99"/>
              </a:solidFill>
              <a:latin typeface="Gabriola" pitchFamily="82" charset="0"/>
            </a:endParaRPr>
          </a:p>
        </p:txBody>
      </p:sp>
      <p:sp>
        <p:nvSpPr>
          <p:cNvPr id="5" name="TextBox 4"/>
          <p:cNvSpPr txBox="1"/>
          <p:nvPr/>
        </p:nvSpPr>
        <p:spPr>
          <a:xfrm>
            <a:off x="7468496" y="6248400"/>
            <a:ext cx="1676400" cy="372874"/>
          </a:xfrm>
          <a:prstGeom prst="rect">
            <a:avLst/>
          </a:prstGeom>
          <a:noFill/>
        </p:spPr>
        <p:txBody>
          <a:bodyPr wrap="square" rtlCol="0">
            <a:spAutoFit/>
          </a:bodyPr>
          <a:lstStyle/>
          <a:p>
            <a:r>
              <a:rPr lang="en-US" dirty="0" smtClean="0">
                <a:latin typeface="Eras Bold ITC" pitchFamily="34" charset="0"/>
              </a:rPr>
              <a:t>By </a:t>
            </a:r>
            <a:r>
              <a:rPr lang="en-US" dirty="0" err="1" smtClean="0">
                <a:latin typeface="Eras Bold ITC" pitchFamily="34" charset="0"/>
              </a:rPr>
              <a:t>Ayush</a:t>
            </a:r>
            <a:endParaRPr lang="en-US" dirty="0">
              <a:latin typeface="Eras Bold ITC" pitchFamily="34" charset="0"/>
            </a:endParaRPr>
          </a:p>
        </p:txBody>
      </p:sp>
    </p:spTree>
    <p:extLst>
      <p:ext uri="{BB962C8B-B14F-4D97-AF65-F5344CB8AC3E}">
        <p14:creationId xmlns="" xmlns:p14="http://schemas.microsoft.com/office/powerpoint/2010/main" val="1272040176"/>
      </p:ext>
    </p:extLst>
  </p:cSld>
  <p:clrMapOvr>
    <a:masterClrMapping/>
  </p:clrMapOvr>
  <mc:AlternateContent xmlns:mc="http://schemas.openxmlformats.org/markup-compatibility/2006">
    <mc:Choice xmlns="" xmlns:p14="http://schemas.microsoft.com/office/powerpoint/2010/main" Requires="p14">
      <p:transition spd="slow" p14:dur="2000" advTm="640"/>
    </mc:Choice>
    <mc:Fallback>
      <p:transition spd="slow" advTm="64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038475" y="196850"/>
            <a:ext cx="2743200" cy="9461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smtClean="0">
                <a:latin typeface="Gabriola" pitchFamily="82" charset="0"/>
              </a:rPr>
              <a:t>Bald Eagle</a:t>
            </a:r>
            <a:endParaRPr lang="en-US" sz="4800" dirty="0">
              <a:latin typeface="Gabriola" pitchFamily="82" charset="0"/>
            </a:endParaRPr>
          </a:p>
        </p:txBody>
      </p:sp>
      <p:sp>
        <p:nvSpPr>
          <p:cNvPr id="5" name="Rectangle 3"/>
          <p:cNvSpPr txBox="1">
            <a:spLocks noChangeArrowheads="1"/>
          </p:cNvSpPr>
          <p:nvPr/>
        </p:nvSpPr>
        <p:spPr>
          <a:xfrm>
            <a:off x="609600" y="4114800"/>
            <a:ext cx="8077200" cy="1828800"/>
          </a:xfrm>
          <a:prstGeom prst="rect">
            <a:avLst/>
          </a:prstGeom>
          <a:noFill/>
          <a:ln/>
          <a:extLst>
            <a:ext uri="{91240B29-F687-4F45-9708-019B960494DF}">
              <a14:hiddenLine xmlns="" xmlns:a14="http://schemas.microsoft.com/office/drawing/2010/main" w="38100" cmpd="sng">
                <a:solidFill>
                  <a:schemeClr val="tx1"/>
                </a:solidFill>
                <a:miter lim="800000"/>
                <a:headEnd/>
                <a:tailEnd/>
              </a14:hiddenLine>
            </a:ext>
          </a:ex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nSpc>
                <a:spcPct val="90000"/>
              </a:lnSpc>
            </a:pPr>
            <a:r>
              <a:rPr lang="en-US" sz="3200" dirty="0" smtClean="0">
                <a:latin typeface="Gabriola" pitchFamily="82" charset="0"/>
              </a:rPr>
              <a:t>Lastly we saw a Bald Eagle our country’s national bird. The bird we saw couldn’t fly well. We learned that females are bigger than males. The Bald Eagle was the biggest bird we saw. They hunt for their food but can be scavengers. They are one of the two types of eagles in the U.S.</a:t>
            </a:r>
            <a:endParaRPr lang="en-US" sz="3200" dirty="0">
              <a:latin typeface="Gabriola" pitchFamily="82" charset="0"/>
            </a:endParaRPr>
          </a:p>
        </p:txBody>
      </p:sp>
      <p:pic>
        <p:nvPicPr>
          <p:cNvPr id="6" name="Picture 5" descr="Bald_eagle_head_fronta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1000" y="1143000"/>
            <a:ext cx="3048000" cy="262413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Reco1492.WAV">
            <a:hlinkClick r:id="" action="ppaction://media"/>
          </p:cNvPr>
          <p:cNvPicPr>
            <a:picLocks noRot="1" noChangeAspect="1" noChangeArrowheads="1"/>
          </p:cNvPicPr>
          <p:nvPr>
            <a:wavAudioFile r:embed="rId2" name="Recorded Sound"/>
          </p:nvPr>
        </p:nvPicPr>
        <p:blipFill>
          <a:blip r:embed="rId5" cstate="print">
            <a:extLst>
              <a:ext uri="{28A0092B-C50C-407E-A947-70E740481C1C}">
                <a14:useLocalDpi xmlns="" xmlns:a14="http://schemas.microsoft.com/office/drawing/2010/main" val="0"/>
              </a:ext>
            </a:extLst>
          </a:blip>
          <a:srcRect/>
          <a:stretch>
            <a:fillRect/>
          </a:stretch>
        </p:blipFill>
        <p:spPr bwMode="auto">
          <a:xfrm>
            <a:off x="8839200" y="65532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AutoShape 10"/>
          <p:cNvSpPr>
            <a:spLocks noChangeArrowheads="1"/>
          </p:cNvSpPr>
          <p:nvPr/>
        </p:nvSpPr>
        <p:spPr bwMode="auto">
          <a:xfrm>
            <a:off x="7543800" y="6324600"/>
            <a:ext cx="990600" cy="533400"/>
          </a:xfrm>
          <a:prstGeom prst="rightArrow">
            <a:avLst>
              <a:gd name="adj1" fmla="val 50000"/>
              <a:gd name="adj2" fmla="val 46429"/>
            </a:avLst>
          </a:prstGeom>
          <a:solidFill>
            <a:schemeClr val="accent2"/>
          </a:solidFill>
          <a:ln w="9525">
            <a:solidFill>
              <a:srgbClr val="FF0000"/>
            </a:solidFill>
            <a:miter lim="800000"/>
            <a:headEnd/>
            <a:tailEnd/>
          </a:ln>
          <a:effectLst/>
          <a:extLst/>
        </p:spPr>
        <p:txBody>
          <a:bodyPr wrap="none" anchor="ctr"/>
          <a:lstStyle/>
          <a:p>
            <a:endParaRPr lang="en-US"/>
          </a:p>
        </p:txBody>
      </p:sp>
      <p:sp>
        <p:nvSpPr>
          <p:cNvPr id="9" name="Rectangle 11"/>
          <p:cNvSpPr>
            <a:spLocks noChangeArrowheads="1"/>
          </p:cNvSpPr>
          <p:nvPr/>
        </p:nvSpPr>
        <p:spPr bwMode="auto">
          <a:xfrm>
            <a:off x="4114800" y="6324600"/>
            <a:ext cx="306686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effectLst>
                  <a:outerShdw blurRad="38100" dist="38100" dir="2700000" algn="tl">
                    <a:srgbClr val="000000"/>
                  </a:outerShdw>
                </a:effectLst>
                <a:latin typeface="Gabriola" pitchFamily="82" charset="0"/>
              </a:rPr>
              <a:t>Click here to hear a Bald Eagle</a:t>
            </a:r>
          </a:p>
        </p:txBody>
      </p:sp>
      <p:pic>
        <p:nvPicPr>
          <p:cNvPr id="10" name="Picture 13" descr="IMG_829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105400" y="1143000"/>
            <a:ext cx="36576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a:xfrm>
            <a:off x="7704068" y="5867400"/>
            <a:ext cx="1261884" cy="369332"/>
          </a:xfrm>
          <a:prstGeom prst="rect">
            <a:avLst/>
          </a:prstGeom>
        </p:spPr>
        <p:txBody>
          <a:bodyPr wrap="none">
            <a:spAutoFit/>
          </a:bodyPr>
          <a:lstStyle/>
          <a:p>
            <a:r>
              <a:rPr lang="en-US" dirty="0">
                <a:latin typeface="Eras Bold ITC" pitchFamily="34" charset="0"/>
              </a:rPr>
              <a:t>By </a:t>
            </a:r>
            <a:r>
              <a:rPr lang="en-US" dirty="0" err="1" smtClean="0">
                <a:latin typeface="Eras Bold ITC" pitchFamily="34" charset="0"/>
              </a:rPr>
              <a:t>Arnav</a:t>
            </a:r>
            <a:endParaRPr lang="en-US" dirty="0">
              <a:latin typeface="Eras Bold ITC" pitchFamily="34" charset="0"/>
            </a:endParaRPr>
          </a:p>
        </p:txBody>
      </p:sp>
    </p:spTree>
    <p:custDataLst>
      <p:tags r:id="rId1"/>
    </p:custDataLst>
    <p:extLst>
      <p:ext uri="{BB962C8B-B14F-4D97-AF65-F5344CB8AC3E}">
        <p14:creationId xmlns="" xmlns:p14="http://schemas.microsoft.com/office/powerpoint/2010/main" val="2682235353"/>
      </p:ext>
    </p:extLst>
  </p:cSld>
  <p:clrMapOvr>
    <a:masterClrMapping/>
  </p:clrMapOvr>
  <p:transition spd="slow" advTm="17943">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heel(1)">
                                      <p:cBhvr>
                                        <p:cTn id="14"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970" fill="hold"/>
                                        <p:tgtEl>
                                          <p:spTgt spid="7"/>
                                        </p:tgtEl>
                                      </p:cBhvr>
                                    </p:cmd>
                                  </p:childTnLst>
                                </p:cTn>
                              </p:par>
                            </p:childTnLst>
                          </p:cTn>
                        </p:par>
                      </p:childTnLst>
                    </p:cTn>
                  </p:par>
                </p:childTnLst>
              </p:cTn>
              <p:nextCondLst>
                <p:cond evt="onClick" delay="0">
                  <p:tgtEl>
                    <p:spTgt spid="7"/>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extLst mod="1">
    <p:ext uri="{E180D4A7-C9FB-4DFB-919C-405C955672EB}">
      <p14:showEvtLst xmlns="" xmlns:p14="http://schemas.microsoft.com/office/powerpoint/2010/main">
        <p14:playEvt time="10383" objId="7"/>
        <p14:triggerEvt type="onClick" time="10383" objId="7"/>
        <p14:stopEvt time="14358"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3092302" y="1589442"/>
            <a:ext cx="3851238" cy="2362200"/>
          </a:xfrm>
          <a:prstGeom prst="cloudCallout">
            <a:avLst/>
          </a:prstGeom>
          <a:solidFill>
            <a:schemeClr val="tx1">
              <a:lumMod val="95000"/>
            </a:schemeClr>
          </a:solidFill>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nSpc>
                <a:spcPct val="115000"/>
              </a:lnSpc>
              <a:spcAft>
                <a:spcPts val="1000"/>
              </a:spcAft>
            </a:pPr>
            <a:r>
              <a:rPr lang="en-US" sz="2400" dirty="0" smtClean="0">
                <a:solidFill>
                  <a:srgbClr val="002060"/>
                </a:solidFill>
                <a:effectLst>
                  <a:glow rad="139700">
                    <a:schemeClr val="accent3">
                      <a:satMod val="175000"/>
                      <a:alpha val="40000"/>
                    </a:schemeClr>
                  </a:glow>
                </a:effectLst>
                <a:latin typeface="Gabriola" pitchFamily="82" charset="0"/>
                <a:ea typeface="Calibri"/>
                <a:cs typeface="Times New Roman"/>
              </a:rPr>
              <a:t>I liked learning about the birds and adopting one. I also liked seeing the other animals.</a:t>
            </a:r>
          </a:p>
        </p:txBody>
      </p:sp>
      <p:sp>
        <p:nvSpPr>
          <p:cNvPr id="8" name="Cloud Callout 7"/>
          <p:cNvSpPr/>
          <p:nvPr/>
        </p:nvSpPr>
        <p:spPr>
          <a:xfrm>
            <a:off x="389860" y="3245222"/>
            <a:ext cx="2743200" cy="198120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nSpc>
                <a:spcPct val="115000"/>
              </a:lnSpc>
              <a:spcAft>
                <a:spcPts val="1000"/>
              </a:spcAft>
            </a:pPr>
            <a:r>
              <a:rPr lang="en-US" sz="2400" dirty="0">
                <a:solidFill>
                  <a:srgbClr val="002060"/>
                </a:solidFill>
                <a:effectLst>
                  <a:glow rad="139700">
                    <a:schemeClr val="accent3">
                      <a:satMod val="175000"/>
                      <a:alpha val="40000"/>
                    </a:schemeClr>
                  </a:glow>
                </a:effectLst>
                <a:latin typeface="Gabriola" pitchFamily="82" charset="0"/>
                <a:ea typeface="Calibri"/>
                <a:cs typeface="Times New Roman"/>
              </a:rPr>
              <a:t>I liked learning about the eagle the best.</a:t>
            </a:r>
          </a:p>
        </p:txBody>
      </p:sp>
      <p:sp>
        <p:nvSpPr>
          <p:cNvPr id="9" name="Cloud Callout 8"/>
          <p:cNvSpPr/>
          <p:nvPr/>
        </p:nvSpPr>
        <p:spPr>
          <a:xfrm>
            <a:off x="6172200" y="3657600"/>
            <a:ext cx="2895600" cy="1545514"/>
          </a:xfrm>
          <a:prstGeom prst="cloudCallout">
            <a:avLst/>
          </a:prstGeom>
          <a:ln>
            <a:solidFill>
              <a:srgbClr val="00B0F0"/>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lvl="0">
              <a:lnSpc>
                <a:spcPct val="115000"/>
              </a:lnSpc>
              <a:spcAft>
                <a:spcPts val="1000"/>
              </a:spcAft>
            </a:pPr>
            <a:r>
              <a:rPr lang="en-US" sz="2800" dirty="0">
                <a:solidFill>
                  <a:prstClr val="white"/>
                </a:solidFill>
                <a:latin typeface="Gabriola" pitchFamily="82" charset="0"/>
                <a:ea typeface="Calibri"/>
                <a:cs typeface="Times New Roman"/>
              </a:rPr>
              <a:t> </a:t>
            </a:r>
            <a:r>
              <a:rPr lang="en-US" sz="2400" dirty="0" smtClean="0">
                <a:solidFill>
                  <a:srgbClr val="002060"/>
                </a:solidFill>
                <a:effectLst>
                  <a:glow rad="139700">
                    <a:schemeClr val="accent3">
                      <a:satMod val="175000"/>
                      <a:alpha val="40000"/>
                    </a:schemeClr>
                  </a:glow>
                </a:effectLst>
                <a:latin typeface="Gabriola" pitchFamily="82" charset="0"/>
                <a:ea typeface="Calibri"/>
                <a:cs typeface="Times New Roman"/>
              </a:rPr>
              <a:t>I liked </a:t>
            </a:r>
            <a:r>
              <a:rPr lang="en-US" sz="2400" dirty="0">
                <a:solidFill>
                  <a:srgbClr val="002060"/>
                </a:solidFill>
                <a:effectLst>
                  <a:glow rad="139700">
                    <a:schemeClr val="accent3">
                      <a:satMod val="175000"/>
                      <a:alpha val="40000"/>
                    </a:schemeClr>
                  </a:glow>
                </a:effectLst>
                <a:latin typeface="Gabriola" pitchFamily="82" charset="0"/>
                <a:ea typeface="Calibri"/>
                <a:cs typeface="Times New Roman"/>
              </a:rPr>
              <a:t>watching the presentation.</a:t>
            </a:r>
          </a:p>
        </p:txBody>
      </p:sp>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29000" y="4430356"/>
            <a:ext cx="1003481" cy="12959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5486400"/>
            <a:ext cx="1066800" cy="10088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19000" y="457200"/>
            <a:ext cx="7261924" cy="871008"/>
          </a:xfrm>
          <a:prstGeom prst="rect">
            <a:avLst/>
          </a:prstGeom>
          <a:effectLst>
            <a:glow rad="228600">
              <a:schemeClr val="accent3">
                <a:satMod val="175000"/>
                <a:alpha val="40000"/>
              </a:schemeClr>
            </a:glow>
          </a:effectLst>
        </p:spPr>
        <p:txBody>
          <a:bodyPr wrap="none">
            <a:spAutoFit/>
          </a:bodyPr>
          <a:lstStyle/>
          <a:p>
            <a:pPr algn="ctr">
              <a:lnSpc>
                <a:spcPct val="115000"/>
              </a:lnSpc>
              <a:spcAft>
                <a:spcPts val="1000"/>
              </a:spcAft>
            </a:pPr>
            <a:r>
              <a:rPr lang="en-US" sz="4400" b="1" dirty="0" smtClean="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latin typeface="Gabriola" pitchFamily="82" charset="0"/>
                <a:ea typeface="Calibri"/>
                <a:cs typeface="Times New Roman"/>
              </a:rPr>
              <a:t>The Favorites of the Howell Nature Center</a:t>
            </a:r>
            <a:endParaRPr lang="en-US" sz="4400" b="1" dirty="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latin typeface="Gabriola" pitchFamily="82" charset="0"/>
              <a:ea typeface="Calibri"/>
              <a:cs typeface="Times New Roman"/>
            </a:endParaRPr>
          </a:p>
        </p:txBody>
      </p:sp>
      <p:pic>
        <p:nvPicPr>
          <p:cNvPr id="8197"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48400" y="5434033"/>
            <a:ext cx="930275" cy="9568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1660075004"/>
      </p:ext>
    </p:extLst>
  </p:cSld>
  <p:clrMapOvr>
    <a:masterClrMapping/>
  </p:clrMapOvr>
  <p:transition spd="slow" advTm="14058">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heel(1)">
                                      <p:cBhvr>
                                        <p:cTn id="19" dur="20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circle(in)">
                                      <p:cBhvr>
                                        <p:cTn id="24"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3904577" y="762000"/>
            <a:ext cx="3029623" cy="1827232"/>
          </a:xfrm>
          <a:prstGeom prst="cloudCallout">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lvl="0">
              <a:lnSpc>
                <a:spcPct val="115000"/>
              </a:lnSpc>
              <a:spcAft>
                <a:spcPts val="1000"/>
              </a:spcAft>
            </a:pPr>
            <a:r>
              <a:rPr lang="en-US" sz="2800" dirty="0" smtClean="0">
                <a:solidFill>
                  <a:srgbClr val="002060"/>
                </a:solidFill>
                <a:effectLst>
                  <a:glow rad="139700">
                    <a:schemeClr val="accent3">
                      <a:satMod val="175000"/>
                      <a:alpha val="40000"/>
                    </a:schemeClr>
                  </a:glow>
                </a:effectLst>
                <a:latin typeface="Gabriola" pitchFamily="82" charset="0"/>
                <a:ea typeface="Calibri"/>
                <a:cs typeface="Times New Roman"/>
              </a:rPr>
              <a:t>I liked adopting the owls.</a:t>
            </a:r>
            <a:endParaRPr lang="en-US" sz="2800" dirty="0">
              <a:solidFill>
                <a:srgbClr val="002060"/>
              </a:solidFill>
              <a:effectLst>
                <a:glow rad="139700">
                  <a:schemeClr val="accent3">
                    <a:satMod val="175000"/>
                    <a:alpha val="40000"/>
                  </a:schemeClr>
                </a:glow>
              </a:effectLst>
              <a:latin typeface="Gabriola" pitchFamily="82" charset="0"/>
              <a:ea typeface="Calibri"/>
              <a:cs typeface="Times New Roman"/>
            </a:endParaRPr>
          </a:p>
        </p:txBody>
      </p:sp>
      <p:sp>
        <p:nvSpPr>
          <p:cNvPr id="5" name="Cloud Callout 4"/>
          <p:cNvSpPr/>
          <p:nvPr/>
        </p:nvSpPr>
        <p:spPr>
          <a:xfrm>
            <a:off x="304800" y="2622401"/>
            <a:ext cx="3657600" cy="2362201"/>
          </a:xfrm>
          <a:prstGeom prst="cloudCallou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lvl="0">
              <a:spcAft>
                <a:spcPts val="1000"/>
              </a:spcAft>
            </a:pPr>
            <a:r>
              <a:rPr lang="en-US" sz="2800" dirty="0" smtClean="0">
                <a:solidFill>
                  <a:srgbClr val="002060"/>
                </a:solidFill>
                <a:effectLst>
                  <a:glow rad="139700">
                    <a:schemeClr val="accent3">
                      <a:satMod val="175000"/>
                      <a:alpha val="40000"/>
                    </a:schemeClr>
                  </a:glow>
                </a:effectLst>
                <a:latin typeface="Gabriola" pitchFamily="82" charset="0"/>
                <a:ea typeface="Calibri"/>
                <a:cs typeface="Times New Roman"/>
              </a:rPr>
              <a:t>    I </a:t>
            </a:r>
            <a:r>
              <a:rPr lang="en-US" sz="2800" dirty="0">
                <a:solidFill>
                  <a:srgbClr val="002060"/>
                </a:solidFill>
                <a:effectLst>
                  <a:glow rad="139700">
                    <a:schemeClr val="accent3">
                      <a:satMod val="175000"/>
                      <a:alpha val="40000"/>
                    </a:schemeClr>
                  </a:glow>
                </a:effectLst>
                <a:latin typeface="Gabriola" pitchFamily="82" charset="0"/>
                <a:ea typeface="Calibri"/>
                <a:cs typeface="Times New Roman"/>
              </a:rPr>
              <a:t>liked learning about the birds and looking at </a:t>
            </a:r>
            <a:r>
              <a:rPr lang="en-US" sz="2800" dirty="0" smtClean="0">
                <a:solidFill>
                  <a:srgbClr val="002060"/>
                </a:solidFill>
                <a:effectLst>
                  <a:glow rad="139700">
                    <a:schemeClr val="accent3">
                      <a:satMod val="175000"/>
                      <a:alpha val="40000"/>
                    </a:schemeClr>
                  </a:glow>
                </a:effectLst>
                <a:latin typeface="Gabriola" pitchFamily="82" charset="0"/>
                <a:ea typeface="Calibri"/>
                <a:cs typeface="Times New Roman"/>
              </a:rPr>
              <a:t>the animals</a:t>
            </a:r>
            <a:r>
              <a:rPr lang="en-US" sz="2800" dirty="0">
                <a:solidFill>
                  <a:srgbClr val="002060"/>
                </a:solidFill>
                <a:effectLst>
                  <a:glow rad="139700">
                    <a:schemeClr val="accent3">
                      <a:satMod val="175000"/>
                      <a:alpha val="40000"/>
                    </a:schemeClr>
                  </a:glow>
                </a:effectLst>
                <a:latin typeface="Gabriola" pitchFamily="82" charset="0"/>
                <a:ea typeface="Calibri"/>
                <a:cs typeface="Times New Roman"/>
              </a:rPr>
              <a:t>.</a:t>
            </a:r>
          </a:p>
        </p:txBody>
      </p:sp>
      <p:sp>
        <p:nvSpPr>
          <p:cNvPr id="6" name="Cloud Callout 5"/>
          <p:cNvSpPr/>
          <p:nvPr/>
        </p:nvSpPr>
        <p:spPr>
          <a:xfrm>
            <a:off x="5419388" y="2689741"/>
            <a:ext cx="3610087" cy="2400300"/>
          </a:xfrm>
          <a:prstGeom prst="cloudCallout">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lvl="0">
              <a:lnSpc>
                <a:spcPct val="115000"/>
              </a:lnSpc>
              <a:spcAft>
                <a:spcPts val="1000"/>
              </a:spcAft>
            </a:pPr>
            <a:r>
              <a:rPr lang="en-US" sz="2800" dirty="0">
                <a:solidFill>
                  <a:srgbClr val="002060"/>
                </a:solidFill>
                <a:effectLst>
                  <a:glow rad="139700">
                    <a:schemeClr val="accent3">
                      <a:satMod val="175000"/>
                      <a:alpha val="40000"/>
                    </a:schemeClr>
                  </a:glow>
                </a:effectLst>
                <a:latin typeface="Gabriola" pitchFamily="82" charset="0"/>
                <a:ea typeface="Calibri"/>
                <a:cs typeface="Times New Roman"/>
              </a:rPr>
              <a:t>I liked looking at all of the animals on the path.</a:t>
            </a:r>
          </a:p>
        </p:txBody>
      </p:sp>
      <p:pic>
        <p:nvPicPr>
          <p:cNvPr id="92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71478" y="5471231"/>
            <a:ext cx="1085216" cy="1234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4800" y="5298499"/>
            <a:ext cx="1350962" cy="13053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114800" y="2895600"/>
            <a:ext cx="982662" cy="1161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2731209636"/>
      </p:ext>
    </p:extLst>
  </p:cSld>
  <p:clrMapOvr>
    <a:masterClrMapping/>
  </p:clrMapOvr>
  <p:transition spd="slow" advTm="9642">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anim calcmode="lin" valueType="num">
                                      <p:cBhvr>
                                        <p:cTn id="13"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70473" y="1905000"/>
            <a:ext cx="7442465" cy="4189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762000" y="457200"/>
            <a:ext cx="7550938" cy="83099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smtClean="0">
                <a:ln w="11430"/>
                <a:solidFill>
                  <a:srgbClr val="00B050"/>
                </a:solidFill>
                <a:effectLst>
                  <a:outerShdw blurRad="80000" dist="40000" dir="5040000" algn="tl">
                    <a:srgbClr val="000000">
                      <a:alpha val="30000"/>
                    </a:srgbClr>
                  </a:outerShdw>
                </a:effectLst>
                <a:latin typeface="Gabriola" pitchFamily="82" charset="0"/>
              </a:rPr>
              <a:t>Raptors adopted this cute snowy owl…</a:t>
            </a:r>
            <a:endParaRPr lang="en-US" sz="4800" b="1" dirty="0">
              <a:ln w="11430"/>
              <a:solidFill>
                <a:srgbClr val="00B050"/>
              </a:solidFill>
              <a:effectLst>
                <a:outerShdw blurRad="80000" dist="40000" dir="5040000" algn="tl">
                  <a:srgbClr val="000000">
                    <a:alpha val="30000"/>
                  </a:srgbClr>
                </a:outerShdw>
              </a:effectLst>
              <a:latin typeface="Gabriola" pitchFamily="82" charset="0"/>
            </a:endParaRPr>
          </a:p>
        </p:txBody>
      </p:sp>
    </p:spTree>
    <p:extLst>
      <p:ext uri="{BB962C8B-B14F-4D97-AF65-F5344CB8AC3E}">
        <p14:creationId xmlns="" xmlns:p14="http://schemas.microsoft.com/office/powerpoint/2010/main" val="2367007326"/>
      </p:ext>
    </p:extLst>
  </p:cSld>
  <p:clrMapOvr>
    <a:masterClrMapping/>
  </p:clrMapOvr>
  <mc:AlternateContent xmlns:mc="http://schemas.openxmlformats.org/markup-compatibility/2006">
    <mc:Choice xmlns="" xmlns:p14="http://schemas.microsoft.com/office/powerpoint/2010/main" Requires="p14">
      <p:transition spd="slow" p14:dur="2000" advTm="5491"/>
    </mc:Choice>
    <mc:Fallback>
      <p:transition spd="slow" advTm="549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munmunc\Desktop\Raptor_Snowy_Owl-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43000" y="1524000"/>
            <a:ext cx="6515100" cy="480635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400613" y="696800"/>
            <a:ext cx="5943600" cy="769441"/>
          </a:xfrm>
          <a:prstGeom prst="rect">
            <a:avLst/>
          </a:prstGeom>
          <a:noFill/>
        </p:spPr>
        <p:txBody>
          <a:bodyPr wrap="square" rtlCol="0">
            <a:prstTxWarp prst="textArchUp">
              <a:avLst/>
            </a:prstTxWarp>
            <a:spAutoFit/>
          </a:bodyPr>
          <a:lstStyle/>
          <a:p>
            <a:pPr algn="ctr"/>
            <a:r>
              <a:rPr lang="en-US" sz="4400" b="1" dirty="0" smtClean="0">
                <a:ln w="18000">
                  <a:solidFill>
                    <a:schemeClr val="accent2">
                      <a:satMod val="140000"/>
                    </a:schemeClr>
                  </a:solidFill>
                  <a:prstDash val="solid"/>
                  <a:miter lim="800000"/>
                </a:ln>
                <a:solidFill>
                  <a:schemeClr val="bg1">
                    <a:lumMod val="50000"/>
                    <a:lumOff val="50000"/>
                  </a:schemeClr>
                </a:solidFill>
                <a:effectLst>
                  <a:outerShdw blurRad="25500" dist="23000" dir="7020000" algn="tl">
                    <a:srgbClr val="000000">
                      <a:alpha val="50000"/>
                    </a:srgbClr>
                  </a:outerShdw>
                </a:effectLst>
                <a:latin typeface="Bell MT" pitchFamily="18" charset="0"/>
              </a:rPr>
              <a:t>Certificate of Adoption </a:t>
            </a:r>
            <a:endParaRPr lang="en-US" sz="4400" b="1" dirty="0">
              <a:ln w="18000">
                <a:solidFill>
                  <a:schemeClr val="accent2">
                    <a:satMod val="140000"/>
                  </a:schemeClr>
                </a:solidFill>
                <a:prstDash val="solid"/>
                <a:miter lim="800000"/>
              </a:ln>
              <a:solidFill>
                <a:schemeClr val="bg1">
                  <a:lumMod val="50000"/>
                  <a:lumOff val="50000"/>
                </a:schemeClr>
              </a:solidFill>
              <a:effectLst>
                <a:outerShdw blurRad="25500" dist="23000" dir="7020000" algn="tl">
                  <a:srgbClr val="000000">
                    <a:alpha val="50000"/>
                  </a:srgbClr>
                </a:outerShdw>
              </a:effectLst>
              <a:latin typeface="Bell MT" pitchFamily="18" charset="0"/>
            </a:endParaRPr>
          </a:p>
        </p:txBody>
      </p:sp>
    </p:spTree>
    <p:extLst>
      <p:ext uri="{BB962C8B-B14F-4D97-AF65-F5344CB8AC3E}">
        <p14:creationId xmlns="" xmlns:p14="http://schemas.microsoft.com/office/powerpoint/2010/main" val="2720557645"/>
      </p:ext>
    </p:extLst>
  </p:cSld>
  <p:clrMapOvr>
    <a:masterClrMapping/>
  </p:clrMapOvr>
  <mc:AlternateContent xmlns:mc="http://schemas.openxmlformats.org/markup-compatibility/2006">
    <mc:Choice xmlns="" xmlns:p14="http://schemas.microsoft.com/office/powerpoint/2010/main" Requires="p14">
      <p:transition spd="slow" p14:dur="2000" advTm="9389"/>
    </mc:Choice>
    <mc:Fallback>
      <p:transition spd="slow" advTm="938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0" y="226958"/>
            <a:ext cx="9220200" cy="923330"/>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5400" b="1" dirty="0" smtClean="0">
                <a:ln>
                  <a:solidFill>
                    <a:schemeClr val="bg1">
                      <a:lumMod val="95000"/>
                      <a:lumOff val="5000"/>
                    </a:schemeClr>
                  </a:solidFill>
                  <a:prstDash val="solid"/>
                </a:ln>
                <a:solidFill>
                  <a:srgbClr val="0070C0"/>
                </a:solidFill>
                <a:effectLst>
                  <a:glow rad="63500">
                    <a:schemeClr val="accent3">
                      <a:satMod val="175000"/>
                      <a:alpha val="40000"/>
                    </a:schemeClr>
                  </a:glow>
                  <a:outerShdw blurRad="88000" dist="50800" dir="5040000" algn="tl">
                    <a:schemeClr val="accent4">
                      <a:tint val="80000"/>
                      <a:satMod val="250000"/>
                      <a:alpha val="45000"/>
                    </a:schemeClr>
                  </a:outerShdw>
                </a:effectLst>
                <a:latin typeface="Gabriola" pitchFamily="82" charset="0"/>
              </a:rPr>
              <a:t>and </a:t>
            </a:r>
            <a:r>
              <a:rPr lang="en-US" sz="5400" b="1" dirty="0">
                <a:ln>
                  <a:solidFill>
                    <a:schemeClr val="bg1">
                      <a:lumMod val="95000"/>
                      <a:lumOff val="5000"/>
                    </a:schemeClr>
                  </a:solidFill>
                  <a:prstDash val="solid"/>
                </a:ln>
                <a:solidFill>
                  <a:srgbClr val="0070C0"/>
                </a:solidFill>
                <a:effectLst>
                  <a:glow rad="63500">
                    <a:schemeClr val="accent3">
                      <a:satMod val="175000"/>
                      <a:alpha val="40000"/>
                    </a:schemeClr>
                  </a:glow>
                  <a:outerShdw blurRad="88000" dist="50800" dir="5040000" algn="tl">
                    <a:schemeClr val="accent4">
                      <a:tint val="80000"/>
                      <a:satMod val="250000"/>
                      <a:alpha val="45000"/>
                    </a:schemeClr>
                  </a:outerShdw>
                </a:effectLst>
                <a:latin typeface="Gabriola" pitchFamily="82" charset="0"/>
              </a:rPr>
              <a:t>H</a:t>
            </a:r>
            <a:r>
              <a:rPr lang="en-US" sz="5400" b="1" dirty="0" smtClean="0">
                <a:ln>
                  <a:solidFill>
                    <a:schemeClr val="bg1">
                      <a:lumMod val="95000"/>
                      <a:lumOff val="5000"/>
                    </a:schemeClr>
                  </a:solidFill>
                  <a:prstDash val="solid"/>
                </a:ln>
                <a:solidFill>
                  <a:srgbClr val="0070C0"/>
                </a:solidFill>
                <a:effectLst>
                  <a:glow rad="63500">
                    <a:schemeClr val="accent3">
                      <a:satMod val="175000"/>
                      <a:alpha val="40000"/>
                    </a:schemeClr>
                  </a:glow>
                  <a:outerShdw blurRad="88000" dist="50800" dir="5040000" algn="tl">
                    <a:schemeClr val="accent4">
                      <a:tint val="80000"/>
                      <a:satMod val="250000"/>
                      <a:alpha val="45000"/>
                    </a:schemeClr>
                  </a:outerShdw>
                </a:effectLst>
                <a:latin typeface="Gabriola" pitchFamily="82" charset="0"/>
              </a:rPr>
              <a:t>appy Raptors ….</a:t>
            </a:r>
            <a:endParaRPr lang="en-US" sz="5400" b="1" dirty="0">
              <a:ln>
                <a:solidFill>
                  <a:schemeClr val="bg1">
                    <a:lumMod val="95000"/>
                    <a:lumOff val="5000"/>
                  </a:schemeClr>
                </a:solidFill>
                <a:prstDash val="solid"/>
              </a:ln>
              <a:solidFill>
                <a:srgbClr val="0070C0"/>
              </a:solidFill>
              <a:effectLst>
                <a:glow rad="63500">
                  <a:schemeClr val="accent3">
                    <a:satMod val="175000"/>
                    <a:alpha val="40000"/>
                  </a:schemeClr>
                </a:glow>
                <a:outerShdw blurRad="88000" dist="50800" dir="5040000" algn="tl">
                  <a:schemeClr val="accent4">
                    <a:tint val="80000"/>
                    <a:satMod val="250000"/>
                    <a:alpha val="45000"/>
                  </a:schemeClr>
                </a:outerShdw>
              </a:effectLst>
              <a:latin typeface="Gabriola" pitchFamily="82" charset="0"/>
            </a:endParaRPr>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1371600"/>
            <a:ext cx="7704137" cy="49348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97891003"/>
      </p:ext>
    </p:extLst>
  </p:cSld>
  <p:clrMapOvr>
    <a:masterClrMapping/>
  </p:clrMapOvr>
  <mc:AlternateContent xmlns:mc="http://schemas.openxmlformats.org/markup-compatibility/2006">
    <mc:Choice xmlns="" xmlns:p14="http://schemas.microsoft.com/office/powerpoint/2010/main" Requires="p14">
      <p:transition spd="slow" p14:dur="2000" advTm="5398"/>
    </mc:Choice>
    <mc:Fallback>
      <p:transition spd="slow" advTm="5398"/>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714325"/>
            <a:ext cx="7125113" cy="924475"/>
          </a:xfrm>
        </p:spPr>
        <p:txBody>
          <a:bodyPr>
            <a:scene3d>
              <a:camera prst="orthographicFront"/>
              <a:lightRig rig="soft" dir="t">
                <a:rot lat="0" lon="0" rev="10800000"/>
              </a:lightRig>
            </a:scene3d>
            <a:sp3d>
              <a:bevelT w="27940" h="12700"/>
              <a:contourClr>
                <a:srgbClr val="DDDDDD"/>
              </a:contourClr>
            </a:sp3d>
          </a:bodyPr>
          <a:lstStyle/>
          <a:p>
            <a:r>
              <a:rPr lang="en-US" sz="2000" b="1" spc="150" dirty="0" smtClean="0">
                <a:ln w="11430">
                  <a:solidFill>
                    <a:schemeClr val="tx2">
                      <a:lumMod val="40000"/>
                      <a:lumOff val="60000"/>
                    </a:schemeClr>
                  </a:solidFill>
                </a:ln>
                <a:solidFill>
                  <a:srgbClr val="FFC000"/>
                </a:solidFill>
                <a:effectLst>
                  <a:outerShdw blurRad="25400" algn="tl" rotWithShape="0">
                    <a:srgbClr val="000000">
                      <a:alpha val="43000"/>
                    </a:srgbClr>
                  </a:outerShdw>
                </a:effectLst>
                <a:latin typeface="Arno Pro Smbd Caption" pitchFamily="18" charset="0"/>
              </a:rPr>
              <a:t>Thanks to all our parents who drove us to Howell…..</a:t>
            </a:r>
            <a:br>
              <a:rPr lang="en-US" sz="2000" b="1" spc="150" dirty="0" smtClean="0">
                <a:ln w="11430">
                  <a:solidFill>
                    <a:schemeClr val="tx2">
                      <a:lumMod val="40000"/>
                      <a:lumOff val="60000"/>
                    </a:schemeClr>
                  </a:solidFill>
                </a:ln>
                <a:solidFill>
                  <a:srgbClr val="FFC000"/>
                </a:solidFill>
                <a:effectLst>
                  <a:outerShdw blurRad="25400" algn="tl" rotWithShape="0">
                    <a:srgbClr val="000000">
                      <a:alpha val="43000"/>
                    </a:srgbClr>
                  </a:outerShdw>
                </a:effectLst>
                <a:latin typeface="Arno Pro Smbd Caption" pitchFamily="18" charset="0"/>
              </a:rPr>
            </a:br>
            <a:r>
              <a:rPr lang="en-US" sz="2000" b="1" spc="150" dirty="0" smtClean="0">
                <a:ln w="11430">
                  <a:solidFill>
                    <a:schemeClr val="tx2">
                      <a:lumMod val="40000"/>
                      <a:lumOff val="60000"/>
                    </a:schemeClr>
                  </a:solidFill>
                </a:ln>
                <a:solidFill>
                  <a:srgbClr val="FFC000"/>
                </a:solidFill>
                <a:effectLst>
                  <a:outerShdw blurRad="25400" algn="tl" rotWithShape="0">
                    <a:srgbClr val="000000">
                      <a:alpha val="43000"/>
                    </a:srgbClr>
                  </a:outerShdw>
                </a:effectLst>
                <a:latin typeface="Arno Pro Smbd Caption" pitchFamily="18" charset="0"/>
              </a:rPr>
              <a:t>Thanks for this great opportunity, we really loved it! Presented by Sumer, </a:t>
            </a:r>
            <a:r>
              <a:rPr lang="en-US" sz="2000" b="1" spc="150" dirty="0" err="1" smtClean="0">
                <a:ln w="11430">
                  <a:solidFill>
                    <a:schemeClr val="tx2">
                      <a:lumMod val="40000"/>
                      <a:lumOff val="60000"/>
                    </a:schemeClr>
                  </a:solidFill>
                </a:ln>
                <a:solidFill>
                  <a:srgbClr val="FFC000"/>
                </a:solidFill>
                <a:effectLst>
                  <a:outerShdw blurRad="25400" algn="tl" rotWithShape="0">
                    <a:srgbClr val="000000">
                      <a:alpha val="43000"/>
                    </a:srgbClr>
                  </a:outerShdw>
                </a:effectLst>
                <a:latin typeface="Arno Pro Smbd Caption" pitchFamily="18" charset="0"/>
              </a:rPr>
              <a:t>Abishek,Ayush</a:t>
            </a:r>
            <a:r>
              <a:rPr lang="en-US" sz="2000" b="1" spc="150" dirty="0" smtClean="0">
                <a:ln w="11430">
                  <a:solidFill>
                    <a:schemeClr val="tx2">
                      <a:lumMod val="40000"/>
                      <a:lumOff val="60000"/>
                    </a:schemeClr>
                  </a:solidFill>
                </a:ln>
                <a:solidFill>
                  <a:srgbClr val="FFC000"/>
                </a:solidFill>
                <a:effectLst>
                  <a:outerShdw blurRad="25400" algn="tl" rotWithShape="0">
                    <a:srgbClr val="000000">
                      <a:alpha val="43000"/>
                    </a:srgbClr>
                  </a:outerShdw>
                </a:effectLst>
                <a:latin typeface="Arno Pro Smbd Caption" pitchFamily="18" charset="0"/>
              </a:rPr>
              <a:t>, and </a:t>
            </a:r>
            <a:r>
              <a:rPr lang="en-US" sz="2000" b="1" spc="150" dirty="0" err="1" smtClean="0">
                <a:ln w="11430">
                  <a:solidFill>
                    <a:schemeClr val="tx2">
                      <a:lumMod val="40000"/>
                      <a:lumOff val="60000"/>
                    </a:schemeClr>
                  </a:solidFill>
                </a:ln>
                <a:solidFill>
                  <a:srgbClr val="FFC000"/>
                </a:solidFill>
                <a:effectLst>
                  <a:outerShdw blurRad="25400" algn="tl" rotWithShape="0">
                    <a:srgbClr val="000000">
                      <a:alpha val="43000"/>
                    </a:srgbClr>
                  </a:outerShdw>
                </a:effectLst>
                <a:latin typeface="Arno Pro Smbd Caption" pitchFamily="18" charset="0"/>
              </a:rPr>
              <a:t>Arnav</a:t>
            </a:r>
            <a:r>
              <a:rPr lang="en-US" sz="2000" b="1" spc="150" dirty="0" smtClean="0">
                <a:ln w="11430">
                  <a:solidFill>
                    <a:schemeClr val="tx2">
                      <a:lumMod val="40000"/>
                      <a:lumOff val="60000"/>
                    </a:schemeClr>
                  </a:solidFill>
                </a:ln>
                <a:solidFill>
                  <a:srgbClr val="FFC000"/>
                </a:solidFill>
                <a:effectLst>
                  <a:outerShdw blurRad="25400" algn="tl" rotWithShape="0">
                    <a:srgbClr val="000000">
                      <a:alpha val="43000"/>
                    </a:srgbClr>
                  </a:outerShdw>
                </a:effectLst>
                <a:latin typeface="Arno Pro Smbd Caption" pitchFamily="18" charset="0"/>
              </a:rPr>
              <a:t>. </a:t>
            </a:r>
            <a:endParaRPr lang="en-US" sz="2000" b="1" spc="150" dirty="0">
              <a:ln w="11430">
                <a:solidFill>
                  <a:schemeClr val="tx2">
                    <a:lumMod val="40000"/>
                    <a:lumOff val="60000"/>
                  </a:schemeClr>
                </a:solidFill>
              </a:ln>
              <a:solidFill>
                <a:srgbClr val="FFC000"/>
              </a:solidFill>
              <a:effectLst>
                <a:outerShdw blurRad="25400" algn="tl" rotWithShape="0">
                  <a:srgbClr val="000000">
                    <a:alpha val="43000"/>
                  </a:srgbClr>
                </a:outerShdw>
              </a:effectLst>
              <a:latin typeface="Arno Pro Smbd Caption" pitchFamily="18" charset="0"/>
            </a:endParaRPr>
          </a:p>
        </p:txBody>
      </p:sp>
      <p:pic>
        <p:nvPicPr>
          <p:cNvPr id="1028" name="Picture 4" descr="http://1.bp.blogspot.com/_o93AaY0GzH4/TUf5BrG9frI/AAAAAAAACkE/ZdyzWLmz26k/s1600/Thank%2Byou.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19400" y="476128"/>
            <a:ext cx="3810000" cy="36386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4174917"/>
      </p:ext>
    </p:extLst>
  </p:cSld>
  <p:clrMapOvr>
    <a:masterClrMapping/>
  </p:clrMapOvr>
  <mc:AlternateContent xmlns:mc="http://schemas.openxmlformats.org/markup-compatibility/2006">
    <mc:Choice xmlns="" xmlns:p14="http://schemas.microsoft.com/office/powerpoint/2010/main" Requires="p14">
      <p:transition spd="slow" p14:dur="2000" advTm="4645"/>
    </mc:Choice>
    <mc:Fallback>
      <p:transition spd="slow" advTm="464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2551"/>
            <a:ext cx="7125113" cy="924475"/>
          </a:xfrm>
        </p:spPr>
        <p:txBody>
          <a:bodyPr/>
          <a:lstStyle/>
          <a:p>
            <a:pPr algn="ctr"/>
            <a:r>
              <a:rPr lang="en-US" sz="4000" b="1" dirty="0" smtClean="0">
                <a:ln>
                  <a:solidFill>
                    <a:schemeClr val="bg1"/>
                  </a:solidFill>
                </a:ln>
                <a:effectLst>
                  <a:glow rad="101600">
                    <a:schemeClr val="accent3">
                      <a:lumMod val="60000"/>
                      <a:lumOff val="40000"/>
                      <a:alpha val="60000"/>
                    </a:schemeClr>
                  </a:glow>
                </a:effectLst>
                <a:latin typeface="Pristina" pitchFamily="66" charset="0"/>
              </a:rPr>
              <a:t>Our objective</a:t>
            </a:r>
            <a:endParaRPr lang="en-US" sz="4000" b="1" dirty="0">
              <a:ln>
                <a:solidFill>
                  <a:schemeClr val="bg1"/>
                </a:solidFill>
              </a:ln>
              <a:effectLst>
                <a:glow rad="101600">
                  <a:schemeClr val="accent3">
                    <a:lumMod val="60000"/>
                    <a:lumOff val="40000"/>
                    <a:alpha val="60000"/>
                  </a:schemeClr>
                </a:glow>
              </a:effectLst>
              <a:latin typeface="Pristina" pitchFamily="66" charset="0"/>
            </a:endParaRPr>
          </a:p>
        </p:txBody>
      </p:sp>
      <p:sp>
        <p:nvSpPr>
          <p:cNvPr id="3" name="Content Placeholder 2"/>
          <p:cNvSpPr>
            <a:spLocks noGrp="1"/>
          </p:cNvSpPr>
          <p:nvPr>
            <p:ph idx="1"/>
          </p:nvPr>
        </p:nvSpPr>
        <p:spPr>
          <a:xfrm>
            <a:off x="990600" y="1600200"/>
            <a:ext cx="7125112" cy="4051437"/>
          </a:xfrm>
        </p:spPr>
        <p:txBody>
          <a:bodyPr>
            <a:noAutofit/>
          </a:bodyPr>
          <a:lstStyle/>
          <a:p>
            <a:pPr algn="just">
              <a:spcAft>
                <a:spcPts val="1200"/>
              </a:spcAft>
            </a:pPr>
            <a:r>
              <a:rPr lang="en-US" sz="2800" dirty="0" smtClean="0">
                <a:latin typeface="Gabriola" pitchFamily="82" charset="0"/>
              </a:rPr>
              <a:t>The third community event was </a:t>
            </a:r>
            <a:r>
              <a:rPr lang="en-US" sz="2800" b="1" dirty="0">
                <a:latin typeface="Gabriola" pitchFamily="82" charset="0"/>
              </a:rPr>
              <a:t>at Howell Conference &amp; Nature Center, </a:t>
            </a:r>
            <a:r>
              <a:rPr lang="en-US" sz="2800" b="1" dirty="0" smtClean="0">
                <a:latin typeface="Gabriola" pitchFamily="82" charset="0"/>
              </a:rPr>
              <a:t>Howell.</a:t>
            </a:r>
            <a:r>
              <a:rPr lang="en-US" sz="2800" dirty="0" smtClean="0">
                <a:latin typeface="Gabriola" pitchFamily="82" charset="0"/>
              </a:rPr>
              <a:t> </a:t>
            </a:r>
            <a:r>
              <a:rPr lang="en-US" sz="2800" dirty="0">
                <a:latin typeface="Gabriola" pitchFamily="82" charset="0"/>
              </a:rPr>
              <a:t>Howell Conference &amp; Nature Center is a non-profit organization funded primarily through private donations, programs, and special events. They provide care for injured and orphaned wild birds and mammals, and much more</a:t>
            </a:r>
            <a:r>
              <a:rPr lang="en-US" sz="2800" dirty="0" smtClean="0">
                <a:latin typeface="Gabriola" pitchFamily="82" charset="0"/>
              </a:rPr>
              <a:t>.</a:t>
            </a:r>
          </a:p>
          <a:p>
            <a:pPr algn="just">
              <a:spcAft>
                <a:spcPts val="1200"/>
              </a:spcAft>
            </a:pPr>
            <a:r>
              <a:rPr lang="en-US" sz="2800" dirty="0" smtClean="0">
                <a:latin typeface="Gabriola" pitchFamily="82" charset="0"/>
              </a:rPr>
              <a:t> </a:t>
            </a:r>
            <a:r>
              <a:rPr lang="en-US" sz="2800" dirty="0">
                <a:latin typeface="Gabriola" pitchFamily="82" charset="0"/>
              </a:rPr>
              <a:t> </a:t>
            </a:r>
            <a:r>
              <a:rPr lang="en-GB" sz="2800" dirty="0" smtClean="0">
                <a:latin typeface="Gabriola" pitchFamily="82" charset="0"/>
                <a:hlinkClick r:id="rId3"/>
              </a:rPr>
              <a:t>http</a:t>
            </a:r>
            <a:r>
              <a:rPr lang="en-GB" sz="2800" dirty="0">
                <a:latin typeface="Gabriola" pitchFamily="82" charset="0"/>
                <a:hlinkClick r:id="rId3"/>
              </a:rPr>
              <a:t>://howellnaturecenter.org</a:t>
            </a:r>
            <a:r>
              <a:rPr lang="en-GB" sz="2800" dirty="0" smtClean="0">
                <a:latin typeface="Gabriola" pitchFamily="82" charset="0"/>
                <a:hlinkClick r:id="rId3"/>
              </a:rPr>
              <a:t>/</a:t>
            </a:r>
            <a:r>
              <a:rPr lang="en-GB" sz="2800" dirty="0" smtClean="0">
                <a:latin typeface="Gabriola" pitchFamily="82" charset="0"/>
              </a:rPr>
              <a:t> </a:t>
            </a:r>
          </a:p>
          <a:p>
            <a:pPr algn="just">
              <a:spcAft>
                <a:spcPts val="1200"/>
              </a:spcAft>
            </a:pPr>
            <a:r>
              <a:rPr lang="en-US" sz="2800" dirty="0" smtClean="0">
                <a:latin typeface="Gabriola" pitchFamily="82" charset="0"/>
              </a:rPr>
              <a:t>We donated lots of things from their current wish list of items for their wildlife infirmary. The items that we donated were Gloves</a:t>
            </a:r>
            <a:r>
              <a:rPr lang="en-US" sz="2800" dirty="0">
                <a:latin typeface="Gabriola" pitchFamily="82" charset="0"/>
              </a:rPr>
              <a:t>, Receiving </a:t>
            </a:r>
            <a:r>
              <a:rPr lang="en-US" sz="2800" dirty="0" smtClean="0">
                <a:latin typeface="Gabriola" pitchFamily="82" charset="0"/>
              </a:rPr>
              <a:t>blankets, Towels, </a:t>
            </a:r>
            <a:r>
              <a:rPr lang="en-US" sz="2800" dirty="0">
                <a:latin typeface="Gabriola" pitchFamily="82" charset="0"/>
              </a:rPr>
              <a:t>unscented dish detergent, Paper Towels, Unscented Laundry detergents, Dog dishes, Wild bird seed, Facial Tissue &amp; </a:t>
            </a:r>
            <a:r>
              <a:rPr lang="en-US" sz="2800" dirty="0" smtClean="0">
                <a:latin typeface="Gabriola" pitchFamily="82" charset="0"/>
              </a:rPr>
              <a:t>Newspapers .</a:t>
            </a:r>
            <a:endParaRPr lang="en-US" sz="2800" dirty="0">
              <a:latin typeface="Gabriola" pitchFamily="82" charset="0"/>
              <a:ea typeface="Calibri"/>
              <a:cs typeface="Times New Roman"/>
            </a:endParaRPr>
          </a:p>
        </p:txBody>
      </p:sp>
    </p:spTree>
    <p:custDataLst>
      <p:tags r:id="rId1"/>
    </p:custDataLst>
    <p:extLst>
      <p:ext uri="{BB962C8B-B14F-4D97-AF65-F5344CB8AC3E}">
        <p14:creationId xmlns="" xmlns:p14="http://schemas.microsoft.com/office/powerpoint/2010/main" val="1426300795"/>
      </p:ext>
    </p:extLst>
  </p:cSld>
  <p:clrMapOvr>
    <a:masterClrMapping/>
  </p:clrMapOvr>
  <p:transition spd="slow" advTm="14258">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p:cTn id="3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89767" y="380999"/>
            <a:ext cx="2701381" cy="830997"/>
          </a:xfrm>
          <a:prstGeom prst="rect">
            <a:avLst/>
          </a:prstGeom>
        </p:spPr>
        <p:txBody>
          <a:bodyPr wrap="none">
            <a:spAutoFit/>
          </a:bodyPr>
          <a:lstStyle/>
          <a:p>
            <a:r>
              <a:rPr lang="en-US" sz="4800" b="1" dirty="0" smtClean="0">
                <a:ln>
                  <a:solidFill>
                    <a:schemeClr val="bg1"/>
                  </a:solidFill>
                </a:ln>
                <a:effectLst>
                  <a:glow rad="101600">
                    <a:schemeClr val="accent3">
                      <a:lumMod val="60000"/>
                      <a:lumOff val="40000"/>
                      <a:alpha val="60000"/>
                    </a:schemeClr>
                  </a:glow>
                </a:effectLst>
                <a:latin typeface="Pristina" pitchFamily="66" charset="0"/>
              </a:rPr>
              <a:t>Our activities</a:t>
            </a:r>
            <a:endParaRPr lang="en-US" sz="4800" dirty="0"/>
          </a:p>
        </p:txBody>
      </p:sp>
      <p:sp>
        <p:nvSpPr>
          <p:cNvPr id="8" name="TextBox 7"/>
          <p:cNvSpPr txBox="1"/>
          <p:nvPr/>
        </p:nvSpPr>
        <p:spPr>
          <a:xfrm>
            <a:off x="914400" y="1600200"/>
            <a:ext cx="7467600" cy="4832092"/>
          </a:xfrm>
          <a:prstGeom prst="rect">
            <a:avLst/>
          </a:prstGeom>
          <a:noFill/>
        </p:spPr>
        <p:txBody>
          <a:bodyPr wrap="square" rtlCol="0">
            <a:spAutoFit/>
          </a:bodyPr>
          <a:lstStyle/>
          <a:p>
            <a:r>
              <a:rPr lang="en-US" sz="2800" dirty="0" smtClean="0">
                <a:latin typeface="Gabriola" pitchFamily="82" charset="0"/>
              </a:rPr>
              <a:t>The raptors of this community service were </a:t>
            </a:r>
            <a:r>
              <a:rPr lang="en-US" sz="2800" dirty="0" err="1" smtClean="0">
                <a:latin typeface="Gabriola" pitchFamily="82" charset="0"/>
              </a:rPr>
              <a:t>Aarushi</a:t>
            </a:r>
            <a:r>
              <a:rPr lang="en-US" sz="2800" dirty="0" smtClean="0">
                <a:latin typeface="Gabriola" pitchFamily="82" charset="0"/>
              </a:rPr>
              <a:t>, </a:t>
            </a:r>
            <a:r>
              <a:rPr lang="en-US" sz="2800" dirty="0" err="1" smtClean="0">
                <a:latin typeface="Gabriola" pitchFamily="82" charset="0"/>
              </a:rPr>
              <a:t>Abhishek</a:t>
            </a:r>
            <a:r>
              <a:rPr lang="en-US" sz="2800" dirty="0" smtClean="0">
                <a:latin typeface="Gabriola" pitchFamily="82" charset="0"/>
              </a:rPr>
              <a:t>, </a:t>
            </a:r>
            <a:r>
              <a:rPr lang="en-US" sz="2800" dirty="0" err="1" smtClean="0">
                <a:latin typeface="Gabriola" pitchFamily="82" charset="0"/>
              </a:rPr>
              <a:t>Ankita</a:t>
            </a:r>
            <a:r>
              <a:rPr lang="en-US" sz="2800" dirty="0" smtClean="0">
                <a:latin typeface="Gabriola" pitchFamily="82" charset="0"/>
              </a:rPr>
              <a:t>, </a:t>
            </a:r>
            <a:r>
              <a:rPr lang="en-US" sz="2800" dirty="0" err="1" smtClean="0">
                <a:latin typeface="Gabriola" pitchFamily="82" charset="0"/>
              </a:rPr>
              <a:t>Arnav</a:t>
            </a:r>
            <a:r>
              <a:rPr lang="en-US" sz="2800" dirty="0" smtClean="0">
                <a:latin typeface="Gabriola" pitchFamily="82" charset="0"/>
              </a:rPr>
              <a:t>, </a:t>
            </a:r>
            <a:r>
              <a:rPr lang="en-US" sz="2800" dirty="0" err="1" smtClean="0">
                <a:latin typeface="Gabriola" pitchFamily="82" charset="0"/>
              </a:rPr>
              <a:t>Ashna</a:t>
            </a:r>
            <a:r>
              <a:rPr lang="en-US" sz="2800" dirty="0" smtClean="0">
                <a:latin typeface="Gabriola" pitchFamily="82" charset="0"/>
              </a:rPr>
              <a:t>, </a:t>
            </a:r>
            <a:r>
              <a:rPr lang="en-US" sz="2800" dirty="0" err="1" smtClean="0">
                <a:latin typeface="Gabriola" pitchFamily="82" charset="0"/>
              </a:rPr>
              <a:t>Mihika</a:t>
            </a:r>
            <a:r>
              <a:rPr lang="en-US" sz="2800" dirty="0" smtClean="0">
                <a:latin typeface="Gabriola" pitchFamily="82" charset="0"/>
              </a:rPr>
              <a:t>, </a:t>
            </a:r>
            <a:r>
              <a:rPr lang="en-US" sz="2800" dirty="0" err="1" smtClean="0">
                <a:latin typeface="Gabriola" pitchFamily="82" charset="0"/>
              </a:rPr>
              <a:t>Neha</a:t>
            </a:r>
            <a:r>
              <a:rPr lang="en-US" sz="2800" dirty="0" smtClean="0">
                <a:latin typeface="Gabriola" pitchFamily="82" charset="0"/>
              </a:rPr>
              <a:t>, </a:t>
            </a:r>
            <a:r>
              <a:rPr lang="en-US" sz="2800" dirty="0" err="1" smtClean="0">
                <a:latin typeface="Gabriola" pitchFamily="82" charset="0"/>
              </a:rPr>
              <a:t>Nisha</a:t>
            </a:r>
            <a:r>
              <a:rPr lang="en-US" sz="2800" dirty="0" smtClean="0">
                <a:latin typeface="Gabriola" pitchFamily="82" charset="0"/>
              </a:rPr>
              <a:t>, </a:t>
            </a:r>
            <a:r>
              <a:rPr lang="en-US" sz="2800" dirty="0" err="1" smtClean="0">
                <a:latin typeface="Gabriola" pitchFamily="82" charset="0"/>
              </a:rPr>
              <a:t>Praneeth</a:t>
            </a:r>
            <a:r>
              <a:rPr lang="en-US" sz="2800" dirty="0" smtClean="0">
                <a:latin typeface="Gabriola" pitchFamily="82" charset="0"/>
              </a:rPr>
              <a:t>, Sumer, </a:t>
            </a:r>
            <a:r>
              <a:rPr lang="en-US" sz="2800" dirty="0" err="1" smtClean="0">
                <a:latin typeface="Gabriola" pitchFamily="82" charset="0"/>
              </a:rPr>
              <a:t>Anishka</a:t>
            </a:r>
            <a:r>
              <a:rPr lang="en-US" sz="2800" dirty="0" smtClean="0">
                <a:latin typeface="Gabriola" pitchFamily="82" charset="0"/>
              </a:rPr>
              <a:t>, </a:t>
            </a:r>
            <a:r>
              <a:rPr lang="en-US" sz="2800" dirty="0" err="1" smtClean="0">
                <a:latin typeface="Gabriola" pitchFamily="82" charset="0"/>
              </a:rPr>
              <a:t>Ayush</a:t>
            </a:r>
            <a:r>
              <a:rPr lang="en-US" sz="2800" dirty="0" smtClean="0">
                <a:latin typeface="Gabriola" pitchFamily="82" charset="0"/>
              </a:rPr>
              <a:t>,  and </a:t>
            </a:r>
            <a:r>
              <a:rPr lang="en-US" sz="2800" dirty="0" err="1" smtClean="0">
                <a:latin typeface="Gabriola" pitchFamily="82" charset="0"/>
              </a:rPr>
              <a:t>Ashmit</a:t>
            </a:r>
            <a:r>
              <a:rPr lang="en-US" sz="2800" dirty="0" smtClean="0">
                <a:latin typeface="Gabriola" pitchFamily="82" charset="0"/>
              </a:rPr>
              <a:t>.</a:t>
            </a:r>
            <a:br>
              <a:rPr lang="en-US" sz="2800" dirty="0" smtClean="0">
                <a:latin typeface="Gabriola" pitchFamily="82" charset="0"/>
              </a:rPr>
            </a:br>
            <a:r>
              <a:rPr lang="en-US" sz="2800" dirty="0" smtClean="0">
                <a:latin typeface="Gabriola" pitchFamily="82" charset="0"/>
              </a:rPr>
              <a:t>First we gathered all our donations and gave it to the people at the center.</a:t>
            </a:r>
            <a:br>
              <a:rPr lang="en-US" sz="2800" dirty="0" smtClean="0">
                <a:latin typeface="Gabriola" pitchFamily="82" charset="0"/>
              </a:rPr>
            </a:br>
            <a:r>
              <a:rPr lang="en-US" sz="2800" dirty="0" smtClean="0">
                <a:latin typeface="Gabriola" pitchFamily="82" charset="0"/>
              </a:rPr>
              <a:t>Then we went to a special building to learn about the many different behaviors and specialized characteristics of a number of birds of prey. </a:t>
            </a:r>
            <a:br>
              <a:rPr lang="en-US" sz="2800" dirty="0" smtClean="0">
                <a:latin typeface="Gabriola" pitchFamily="82" charset="0"/>
              </a:rPr>
            </a:br>
            <a:r>
              <a:rPr lang="en-US" sz="2800" dirty="0" smtClean="0">
                <a:latin typeface="Gabriola" pitchFamily="82" charset="0"/>
              </a:rPr>
              <a:t>A trained bird handler presented live birds of prey in this informative program. Sumer, </a:t>
            </a:r>
            <a:r>
              <a:rPr lang="en-US" sz="2800" dirty="0" err="1" smtClean="0">
                <a:latin typeface="Gabriola" pitchFamily="82" charset="0"/>
              </a:rPr>
              <a:t>Abhishek</a:t>
            </a:r>
            <a:r>
              <a:rPr lang="en-US" sz="2800" dirty="0" smtClean="0">
                <a:latin typeface="Gabriola" pitchFamily="82" charset="0"/>
              </a:rPr>
              <a:t>, </a:t>
            </a:r>
            <a:r>
              <a:rPr lang="en-US" sz="2800" dirty="0" err="1" smtClean="0">
                <a:latin typeface="Gabriola" pitchFamily="82" charset="0"/>
              </a:rPr>
              <a:t>Ayush</a:t>
            </a:r>
            <a:r>
              <a:rPr lang="en-US" sz="2800" dirty="0" smtClean="0">
                <a:latin typeface="Gabriola" pitchFamily="82" charset="0"/>
              </a:rPr>
              <a:t> and </a:t>
            </a:r>
            <a:r>
              <a:rPr lang="en-US" sz="2800" dirty="0" err="1" smtClean="0">
                <a:latin typeface="Gabriola" pitchFamily="82" charset="0"/>
              </a:rPr>
              <a:t>Arnav</a:t>
            </a:r>
            <a:r>
              <a:rPr lang="en-US" sz="2800" dirty="0" smtClean="0">
                <a:latin typeface="Gabriola" pitchFamily="82" charset="0"/>
              </a:rPr>
              <a:t> will give you some info about these birds.</a:t>
            </a:r>
            <a:endParaRPr lang="en-US" sz="2800" dirty="0"/>
          </a:p>
        </p:txBody>
      </p:sp>
      <p:sp>
        <p:nvSpPr>
          <p:cNvPr id="9" name="Smiley Face 8"/>
          <p:cNvSpPr/>
          <p:nvPr/>
        </p:nvSpPr>
        <p:spPr>
          <a:xfrm>
            <a:off x="8077200" y="457200"/>
            <a:ext cx="914400" cy="914400"/>
          </a:xfrm>
          <a:prstGeom prst="smileyFace">
            <a:avLst/>
          </a:prstGeom>
          <a:ln>
            <a:solidFill>
              <a:schemeClr val="bg1">
                <a:lumMod val="85000"/>
                <a:lumOff val="1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632221580"/>
      </p:ext>
    </p:extLst>
  </p:cSld>
  <p:clrMapOvr>
    <a:masterClrMapping/>
  </p:clrMapOvr>
  <p:transition spd="slow" advTm="14015">
    <p:check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200"/>
            <a:ext cx="7125113" cy="924475"/>
          </a:xfrm>
        </p:spPr>
        <p:txBody>
          <a:bodyPr/>
          <a:lstStyle/>
          <a:p>
            <a:r>
              <a:rPr lang="en-US" sz="5400" dirty="0" smtClean="0">
                <a:solidFill>
                  <a:srgbClr val="FFFF00"/>
                </a:solidFill>
                <a:effectLst>
                  <a:glow rad="101600">
                    <a:srgbClr val="00B0F0">
                      <a:alpha val="60000"/>
                    </a:srgbClr>
                  </a:glow>
                </a:effectLst>
                <a:latin typeface="Gabriola" pitchFamily="82" charset="0"/>
              </a:rPr>
              <a:t>Learning about Birds of prey</a:t>
            </a:r>
            <a:endParaRPr lang="en-US" sz="5400" dirty="0">
              <a:solidFill>
                <a:srgbClr val="FFFF00"/>
              </a:solidFill>
              <a:effectLst>
                <a:glow rad="101600">
                  <a:srgbClr val="00B0F0">
                    <a:alpha val="60000"/>
                  </a:srgbClr>
                </a:glow>
              </a:effectLst>
              <a:latin typeface="Gabriola" pitchFamily="82" charset="0"/>
            </a:endParaRPr>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1993605"/>
            <a:ext cx="7924800" cy="4460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 xmlns:p14="http://schemas.microsoft.com/office/powerpoint/2010/main" val="825059994"/>
      </p:ext>
    </p:extLst>
  </p:cSld>
  <p:clrMapOvr>
    <a:masterClrMapping/>
  </p:clrMapOvr>
  <p:transition spd="slow" advTm="5017">
    <p:strips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1447800"/>
            <a:ext cx="8001000" cy="5078313"/>
          </a:xfrm>
          <a:prstGeom prst="rect">
            <a:avLst/>
          </a:prstGeom>
          <a:noFill/>
        </p:spPr>
        <p:txBody>
          <a:bodyPr wrap="square" rtlCol="0">
            <a:spAutoFit/>
          </a:bodyPr>
          <a:lstStyle/>
          <a:p>
            <a:pPr marL="285750" lvl="0" indent="-285750">
              <a:spcBef>
                <a:spcPts val="600"/>
              </a:spcBef>
              <a:spcAft>
                <a:spcPts val="600"/>
              </a:spcAft>
              <a:buFont typeface="Wingdings" pitchFamily="2" charset="2"/>
              <a:buChar char="v"/>
            </a:pPr>
            <a:r>
              <a:rPr lang="en-US" sz="2400" dirty="0" smtClean="0">
                <a:latin typeface="Gabriola" pitchFamily="82" charset="0"/>
              </a:rPr>
              <a:t>The Eastern screech owl at the Howell Nature Center has a body length of 9 inches.</a:t>
            </a:r>
          </a:p>
          <a:p>
            <a:pPr marL="285750" lvl="0" indent="-285750">
              <a:spcBef>
                <a:spcPts val="600"/>
              </a:spcBef>
              <a:spcAft>
                <a:spcPts val="600"/>
              </a:spcAft>
              <a:buFont typeface="Wingdings" pitchFamily="2" charset="2"/>
              <a:buChar char="v"/>
            </a:pPr>
            <a:r>
              <a:rPr lang="en-US" sz="2400" dirty="0" smtClean="0">
                <a:latin typeface="Gabriola" pitchFamily="82" charset="0"/>
              </a:rPr>
              <a:t>It eats dead mice, but in their natural habitat they feed on insects, earthworms, small birds and mammals.</a:t>
            </a:r>
          </a:p>
          <a:p>
            <a:pPr marL="285750" lvl="0" indent="-285750">
              <a:spcBef>
                <a:spcPts val="600"/>
              </a:spcBef>
              <a:spcAft>
                <a:spcPts val="600"/>
              </a:spcAft>
              <a:buFont typeface="Wingdings" pitchFamily="2" charset="2"/>
              <a:buChar char="v"/>
            </a:pPr>
            <a:r>
              <a:rPr lang="en-US" sz="2400" dirty="0" smtClean="0">
                <a:latin typeface="Gabriola" pitchFamily="82" charset="0"/>
              </a:rPr>
              <a:t>The owl is 5 years old. When they got it, it was an year old and it had an eye injury with a split in the side of the iris.</a:t>
            </a:r>
          </a:p>
          <a:p>
            <a:pPr marL="285750" lvl="0" indent="-285750">
              <a:spcBef>
                <a:spcPts val="600"/>
              </a:spcBef>
              <a:spcAft>
                <a:spcPts val="600"/>
              </a:spcAft>
              <a:buFont typeface="Wingdings" pitchFamily="2" charset="2"/>
              <a:buChar char="v"/>
            </a:pPr>
            <a:r>
              <a:rPr lang="en-US" sz="2400" dirty="0" smtClean="0">
                <a:latin typeface="Gabriola" pitchFamily="82" charset="0"/>
              </a:rPr>
              <a:t>This small owl has about an 18 inch wingspan.</a:t>
            </a:r>
          </a:p>
          <a:p>
            <a:pPr marL="285750" lvl="0" indent="-285750">
              <a:spcBef>
                <a:spcPts val="600"/>
              </a:spcBef>
              <a:spcAft>
                <a:spcPts val="600"/>
              </a:spcAft>
              <a:buFont typeface="Wingdings" pitchFamily="2" charset="2"/>
              <a:buChar char="v"/>
            </a:pPr>
            <a:r>
              <a:rPr lang="en-US" sz="2400" dirty="0" smtClean="0">
                <a:latin typeface="Gabriola" pitchFamily="82" charset="0"/>
              </a:rPr>
              <a:t>The owl has 14 vertebrae in its back.</a:t>
            </a:r>
          </a:p>
          <a:p>
            <a:pPr marL="285750" lvl="0" indent="-285750">
              <a:spcBef>
                <a:spcPts val="600"/>
              </a:spcBef>
              <a:spcAft>
                <a:spcPts val="600"/>
              </a:spcAft>
              <a:buFont typeface="Wingdings" pitchFamily="2" charset="2"/>
              <a:buChar char="v"/>
            </a:pPr>
            <a:r>
              <a:rPr lang="en-US" sz="2400" dirty="0" smtClean="0">
                <a:latin typeface="Gabriola" pitchFamily="82" charset="0"/>
              </a:rPr>
              <a:t>Its personality trades are big eyes and ears in an opposite location.</a:t>
            </a:r>
          </a:p>
          <a:p>
            <a:pPr marL="285750" lvl="0" indent="-285750">
              <a:spcBef>
                <a:spcPts val="600"/>
              </a:spcBef>
              <a:spcAft>
                <a:spcPts val="600"/>
              </a:spcAft>
              <a:buFont typeface="Wingdings" pitchFamily="2" charset="2"/>
              <a:buChar char="v"/>
            </a:pPr>
            <a:r>
              <a:rPr lang="en-US" sz="2400" dirty="0" smtClean="0">
                <a:latin typeface="Gabriola" pitchFamily="82" charset="0"/>
              </a:rPr>
              <a:t>The Eastern screech owls are common in Michigan with two colors gray and red, the one we saw had red feathers.</a:t>
            </a:r>
            <a:endParaRPr lang="en-US" sz="2400" dirty="0">
              <a:latin typeface="Gabriola" pitchFamily="82" charset="0"/>
            </a:endParaRPr>
          </a:p>
        </p:txBody>
      </p:sp>
      <p:sp>
        <p:nvSpPr>
          <p:cNvPr id="9" name="Rectangle 8"/>
          <p:cNvSpPr/>
          <p:nvPr/>
        </p:nvSpPr>
        <p:spPr>
          <a:xfrm>
            <a:off x="2315772" y="457200"/>
            <a:ext cx="3993402" cy="830997"/>
          </a:xfrm>
          <a:prstGeom prst="rect">
            <a:avLst/>
          </a:prstGeom>
        </p:spPr>
        <p:txBody>
          <a:bodyPr wrap="none">
            <a:spAutoFit/>
          </a:bodyPr>
          <a:lstStyle/>
          <a:p>
            <a:pPr algn="ctr"/>
            <a:r>
              <a:rPr lang="en-US" sz="4800" dirty="0" smtClean="0">
                <a:ln>
                  <a:solidFill>
                    <a:srgbClr val="00B0F0"/>
                  </a:solidFill>
                </a:ln>
                <a:solidFill>
                  <a:srgbClr val="FFFF00"/>
                </a:solidFill>
                <a:effectLst>
                  <a:glow rad="139700">
                    <a:schemeClr val="accent3">
                      <a:satMod val="175000"/>
                      <a:alpha val="40000"/>
                    </a:schemeClr>
                  </a:glow>
                </a:effectLst>
                <a:latin typeface="Gabriola" pitchFamily="82" charset="0"/>
              </a:rPr>
              <a:t>Eastern Screech Owl</a:t>
            </a:r>
            <a:endParaRPr lang="en-US" sz="4800" dirty="0" smtClean="0">
              <a:latin typeface="Gabriola" pitchFamily="82" charset="0"/>
            </a:endParaRPr>
          </a:p>
        </p:txBody>
      </p:sp>
    </p:spTree>
    <p:custDataLst>
      <p:tags r:id="rId1"/>
    </p:custDataLst>
    <p:extLst>
      <p:ext uri="{BB962C8B-B14F-4D97-AF65-F5344CB8AC3E}">
        <p14:creationId xmlns="" xmlns:p14="http://schemas.microsoft.com/office/powerpoint/2010/main" val="2231799849"/>
      </p:ext>
    </p:extLst>
  </p:cSld>
  <p:clrMapOvr>
    <a:masterClrMapping/>
  </p:clrMapOvr>
  <mc:AlternateContent xmlns:mc="http://schemas.openxmlformats.org/markup-compatibility/2006">
    <mc:Choice xmlns="" xmlns:p14="http://schemas.microsoft.com/office/powerpoint/2010/main" Requires="p14">
      <p:transition spd="slow" p14:dur="2000" advTm="16767"/>
    </mc:Choice>
    <mc:Fallback>
      <p:transition spd="slow" advTm="167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heel(1)">
                                      <p:cBhvr>
                                        <p:cTn id="14" dur="2000"/>
                                        <p:tgtEl>
                                          <p:spTgt spid="6">
                                            <p:txEl>
                                              <p:pRg st="0" end="0"/>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heel(1)">
                                      <p:cBhvr>
                                        <p:cTn id="17" dur="2000"/>
                                        <p:tgtEl>
                                          <p:spTgt spid="6">
                                            <p:txEl>
                                              <p:pRg st="1" end="1"/>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heel(1)">
                                      <p:cBhvr>
                                        <p:cTn id="20" dur="2000"/>
                                        <p:tgtEl>
                                          <p:spTgt spid="6">
                                            <p:txEl>
                                              <p:pRg st="2" end="2"/>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wheel(1)">
                                      <p:cBhvr>
                                        <p:cTn id="23" dur="2000"/>
                                        <p:tgtEl>
                                          <p:spTgt spid="6">
                                            <p:txEl>
                                              <p:pRg st="3" end="3"/>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wheel(1)">
                                      <p:cBhvr>
                                        <p:cTn id="26" dur="2000"/>
                                        <p:tgtEl>
                                          <p:spTgt spid="6">
                                            <p:txEl>
                                              <p:pRg st="4" end="4"/>
                                            </p:txEl>
                                          </p:spTgt>
                                        </p:tgtEl>
                                      </p:cBhvr>
                                    </p:animEffect>
                                  </p:childTnLst>
                                </p:cTn>
                              </p:par>
                              <p:par>
                                <p:cTn id="27" presetID="21" presetClass="entr" presetSubtype="1"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wheel(1)">
                                      <p:cBhvr>
                                        <p:cTn id="29" dur="2000"/>
                                        <p:tgtEl>
                                          <p:spTgt spid="6">
                                            <p:txEl>
                                              <p:pRg st="5" end="5"/>
                                            </p:txEl>
                                          </p:spTgt>
                                        </p:tgtEl>
                                      </p:cBhvr>
                                    </p:animEffect>
                                  </p:childTnLst>
                                </p:cTn>
                              </p:par>
                              <p:par>
                                <p:cTn id="30" presetID="21" presetClass="entr" presetSubtype="1" fill="hold"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heel(1)">
                                      <p:cBhvr>
                                        <p:cTn id="32"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00" y="1219200"/>
            <a:ext cx="4957762" cy="54020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chemeClr val="accent1"/>
                </a:solidFill>
              </a14:hiddenFill>
            </a:ext>
          </a:extLst>
        </p:spPr>
      </p:pic>
      <p:sp>
        <p:nvSpPr>
          <p:cNvPr id="4" name="Rectangle 3"/>
          <p:cNvSpPr/>
          <p:nvPr/>
        </p:nvSpPr>
        <p:spPr>
          <a:xfrm>
            <a:off x="2431312" y="226828"/>
            <a:ext cx="3993402" cy="830997"/>
          </a:xfrm>
          <a:prstGeom prst="rect">
            <a:avLst/>
          </a:prstGeom>
        </p:spPr>
        <p:txBody>
          <a:bodyPr wrap="none">
            <a:spAutoFit/>
          </a:bodyPr>
          <a:lstStyle/>
          <a:p>
            <a:pPr algn="ctr"/>
            <a:r>
              <a:rPr lang="en-US" sz="4800" dirty="0" smtClean="0">
                <a:ln>
                  <a:solidFill>
                    <a:srgbClr val="00B0F0"/>
                  </a:solidFill>
                </a:ln>
                <a:solidFill>
                  <a:srgbClr val="FFFF00"/>
                </a:solidFill>
                <a:effectLst>
                  <a:glow rad="139700">
                    <a:schemeClr val="accent3">
                      <a:satMod val="175000"/>
                      <a:alpha val="40000"/>
                    </a:schemeClr>
                  </a:glow>
                </a:effectLst>
                <a:latin typeface="Gabriola" pitchFamily="82" charset="0"/>
              </a:rPr>
              <a:t>Eastern Screech Owl</a:t>
            </a:r>
            <a:endParaRPr lang="en-US" sz="4800" dirty="0" smtClean="0">
              <a:latin typeface="Gabriola" pitchFamily="82" charset="0"/>
            </a:endParaRPr>
          </a:p>
        </p:txBody>
      </p:sp>
      <p:sp>
        <p:nvSpPr>
          <p:cNvPr id="2" name="TextBox 1"/>
          <p:cNvSpPr txBox="1"/>
          <p:nvPr/>
        </p:nvSpPr>
        <p:spPr>
          <a:xfrm>
            <a:off x="7010400" y="6248400"/>
            <a:ext cx="1676400" cy="372874"/>
          </a:xfrm>
          <a:prstGeom prst="rect">
            <a:avLst/>
          </a:prstGeom>
          <a:noFill/>
        </p:spPr>
        <p:txBody>
          <a:bodyPr wrap="square" rtlCol="0">
            <a:spAutoFit/>
          </a:bodyPr>
          <a:lstStyle/>
          <a:p>
            <a:pPr algn="ctr"/>
            <a:r>
              <a:rPr lang="en-US" dirty="0" smtClean="0">
                <a:latin typeface="Eras Bold ITC" pitchFamily="34" charset="0"/>
              </a:rPr>
              <a:t>By Sumer</a:t>
            </a:r>
            <a:endParaRPr lang="en-US" dirty="0">
              <a:latin typeface="Eras Bold ITC" pitchFamily="34" charset="0"/>
            </a:endParaRPr>
          </a:p>
        </p:txBody>
      </p:sp>
    </p:spTree>
    <p:extLst>
      <p:ext uri="{BB962C8B-B14F-4D97-AF65-F5344CB8AC3E}">
        <p14:creationId xmlns="" xmlns:p14="http://schemas.microsoft.com/office/powerpoint/2010/main" val="1022516960"/>
      </p:ext>
    </p:extLst>
  </p:cSld>
  <p:clrMapOvr>
    <a:masterClrMapping/>
  </p:clrMapOvr>
  <p:transition spd="slow" advTm="5874">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1066800"/>
            <a:ext cx="7696199" cy="5262979"/>
          </a:xfrm>
          <a:prstGeom prst="rect">
            <a:avLst/>
          </a:prstGeom>
        </p:spPr>
        <p:txBody>
          <a:bodyPr wrap="square">
            <a:spAutoFit/>
          </a:bodyPr>
          <a:lstStyle/>
          <a:p>
            <a:pPr marL="457200" lvl="0" indent="-457200">
              <a:buFont typeface="Wingdings" pitchFamily="2" charset="2"/>
              <a:buChar char="v"/>
            </a:pPr>
            <a:r>
              <a:rPr lang="en-US" sz="2800" dirty="0" smtClean="0">
                <a:latin typeface="Gabriola" pitchFamily="82" charset="0"/>
              </a:rPr>
              <a:t>The </a:t>
            </a:r>
            <a:r>
              <a:rPr lang="en-US" sz="2800" dirty="0">
                <a:latin typeface="Gabriola" pitchFamily="82" charset="0"/>
              </a:rPr>
              <a:t>Great Horned Owl is 24 years old and weighs </a:t>
            </a:r>
            <a:r>
              <a:rPr lang="en-US" sz="2800" dirty="0" smtClean="0">
                <a:latin typeface="Gabriola" pitchFamily="82" charset="0"/>
              </a:rPr>
              <a:t>3lbs.</a:t>
            </a:r>
            <a:endParaRPr lang="en-US" sz="2800" dirty="0">
              <a:latin typeface="Gabriola" pitchFamily="82" charset="0"/>
            </a:endParaRPr>
          </a:p>
          <a:p>
            <a:pPr marL="457200" lvl="0" indent="-457200">
              <a:buFont typeface="Wingdings" pitchFamily="2" charset="2"/>
              <a:buChar char="v"/>
            </a:pPr>
            <a:r>
              <a:rPr lang="en-US" sz="2800" dirty="0">
                <a:latin typeface="Gabriola" pitchFamily="82" charset="0"/>
              </a:rPr>
              <a:t>The owl had a neck injury</a:t>
            </a:r>
            <a:r>
              <a:rPr lang="en-US" sz="2800" dirty="0" smtClean="0">
                <a:latin typeface="Gabriola" pitchFamily="82" charset="0"/>
              </a:rPr>
              <a:t>. Generally these owls can turn around almost 270 degrees. </a:t>
            </a:r>
            <a:endParaRPr lang="en-US" sz="2800" dirty="0">
              <a:latin typeface="Gabriola" pitchFamily="82" charset="0"/>
            </a:endParaRPr>
          </a:p>
          <a:p>
            <a:pPr marL="457200" lvl="0" indent="-457200">
              <a:buFont typeface="Wingdings" pitchFamily="2" charset="2"/>
              <a:buChar char="v"/>
            </a:pPr>
            <a:r>
              <a:rPr lang="en-US" sz="2800" dirty="0">
                <a:latin typeface="Gabriola" pitchFamily="82" charset="0"/>
              </a:rPr>
              <a:t>It is a carnivore and the male is smaller than the female. </a:t>
            </a:r>
          </a:p>
          <a:p>
            <a:pPr marL="457200" lvl="0" indent="-457200">
              <a:buFont typeface="Wingdings" pitchFamily="2" charset="2"/>
              <a:buChar char="v"/>
            </a:pPr>
            <a:r>
              <a:rPr lang="en-US" sz="2800" dirty="0" smtClean="0">
                <a:latin typeface="Gabriola" pitchFamily="82" charset="0"/>
              </a:rPr>
              <a:t>The </a:t>
            </a:r>
            <a:r>
              <a:rPr lang="en-US" sz="2800" dirty="0">
                <a:latin typeface="Gabriola" pitchFamily="82" charset="0"/>
              </a:rPr>
              <a:t>body </a:t>
            </a:r>
            <a:r>
              <a:rPr lang="en-US" sz="2800" dirty="0" smtClean="0">
                <a:latin typeface="Gabriola" pitchFamily="82" charset="0"/>
              </a:rPr>
              <a:t>span of this owl is 18 inches </a:t>
            </a:r>
            <a:r>
              <a:rPr lang="en-US" sz="2800" dirty="0">
                <a:latin typeface="Gabriola" pitchFamily="82" charset="0"/>
              </a:rPr>
              <a:t>and </a:t>
            </a:r>
            <a:r>
              <a:rPr lang="en-US" sz="2800" dirty="0" smtClean="0">
                <a:latin typeface="Gabriola" pitchFamily="82" charset="0"/>
              </a:rPr>
              <a:t>around </a:t>
            </a:r>
            <a:r>
              <a:rPr lang="en-US" sz="2800" dirty="0">
                <a:latin typeface="Gabriola" pitchFamily="82" charset="0"/>
              </a:rPr>
              <a:t>1 </a:t>
            </a:r>
            <a:r>
              <a:rPr lang="en-US" sz="2800" dirty="0" smtClean="0">
                <a:latin typeface="Gabriola" pitchFamily="82" charset="0"/>
              </a:rPr>
              <a:t>meter of wingspan</a:t>
            </a:r>
            <a:r>
              <a:rPr lang="en-US" sz="2800" dirty="0">
                <a:latin typeface="Gabriola" pitchFamily="82" charset="0"/>
              </a:rPr>
              <a:t>. </a:t>
            </a:r>
            <a:endParaRPr lang="en-US" sz="2800" dirty="0" smtClean="0">
              <a:latin typeface="Gabriola" pitchFamily="82" charset="0"/>
            </a:endParaRPr>
          </a:p>
          <a:p>
            <a:pPr marL="457200" lvl="0" indent="-457200">
              <a:buFont typeface="Wingdings" pitchFamily="2" charset="2"/>
              <a:buChar char="v"/>
            </a:pPr>
            <a:r>
              <a:rPr lang="en-US" sz="2800" dirty="0" smtClean="0">
                <a:latin typeface="Gabriola" pitchFamily="82" charset="0"/>
              </a:rPr>
              <a:t>The owl’s left wing is smaller than its right wing so, it can’t fly too high. </a:t>
            </a:r>
          </a:p>
          <a:p>
            <a:pPr marL="457200" lvl="0" indent="-457200">
              <a:buFont typeface="Wingdings" pitchFamily="2" charset="2"/>
              <a:buChar char="v"/>
            </a:pPr>
            <a:r>
              <a:rPr lang="en-US" sz="2800" dirty="0" smtClean="0">
                <a:latin typeface="Gabriola" pitchFamily="82" charset="0"/>
              </a:rPr>
              <a:t>The general lifespan of these owls are 12-15 years in their natural habitat, but they live longer in captivity. </a:t>
            </a:r>
          </a:p>
          <a:p>
            <a:pPr marL="457200" lvl="0" indent="-457200">
              <a:buFont typeface="Wingdings" pitchFamily="2" charset="2"/>
              <a:buChar char="v"/>
            </a:pPr>
            <a:r>
              <a:rPr lang="en-US" sz="2800" dirty="0" smtClean="0">
                <a:latin typeface="Gabriola" pitchFamily="82" charset="0"/>
              </a:rPr>
              <a:t>This owl feeds on dead rats and mice donated from a rat/mice breeding farm in Kalamazoo, MI.</a:t>
            </a:r>
            <a:endParaRPr lang="en-US" sz="2800" dirty="0">
              <a:latin typeface="Gabriola" pitchFamily="82" charset="0"/>
            </a:endParaRPr>
          </a:p>
        </p:txBody>
      </p:sp>
      <p:sp>
        <p:nvSpPr>
          <p:cNvPr id="7" name="Rectangle 6"/>
          <p:cNvSpPr/>
          <p:nvPr/>
        </p:nvSpPr>
        <p:spPr>
          <a:xfrm>
            <a:off x="2574771" y="228600"/>
            <a:ext cx="3648756" cy="830997"/>
          </a:xfrm>
          <a:prstGeom prst="rect">
            <a:avLst/>
          </a:prstGeom>
        </p:spPr>
        <p:txBody>
          <a:bodyPr wrap="none">
            <a:spAutoFit/>
          </a:bodyPr>
          <a:lstStyle/>
          <a:p>
            <a:pPr algn="ctr"/>
            <a:r>
              <a:rPr lang="en-US" sz="4800" dirty="0" smtClean="0">
                <a:ln>
                  <a:solidFill>
                    <a:srgbClr val="00B0F0"/>
                  </a:solidFill>
                </a:ln>
                <a:solidFill>
                  <a:srgbClr val="FFFF00"/>
                </a:solidFill>
                <a:effectLst>
                  <a:glow rad="139700">
                    <a:schemeClr val="accent3">
                      <a:satMod val="175000"/>
                      <a:alpha val="40000"/>
                    </a:schemeClr>
                  </a:glow>
                </a:effectLst>
                <a:latin typeface="Gabriola" pitchFamily="82" charset="0"/>
              </a:rPr>
              <a:t>Great Horned Owl</a:t>
            </a:r>
            <a:endParaRPr lang="en-US" sz="4800" dirty="0">
              <a:ln>
                <a:solidFill>
                  <a:srgbClr val="00B0F0"/>
                </a:solidFill>
              </a:ln>
              <a:solidFill>
                <a:srgbClr val="FFFF00"/>
              </a:solidFill>
              <a:effectLst>
                <a:glow rad="139700">
                  <a:schemeClr val="accent3">
                    <a:satMod val="175000"/>
                    <a:alpha val="40000"/>
                  </a:schemeClr>
                </a:glow>
              </a:effectLst>
              <a:latin typeface="Gabriola" pitchFamily="82" charset="0"/>
            </a:endParaRPr>
          </a:p>
        </p:txBody>
      </p:sp>
    </p:spTree>
    <p:custDataLst>
      <p:tags r:id="rId1"/>
    </p:custDataLst>
    <p:extLst>
      <p:ext uri="{BB962C8B-B14F-4D97-AF65-F5344CB8AC3E}">
        <p14:creationId xmlns="" xmlns:p14="http://schemas.microsoft.com/office/powerpoint/2010/main" val="294408872"/>
      </p:ext>
    </p:extLst>
  </p:cSld>
  <p:clrMapOvr>
    <a:masterClrMapping/>
  </p:clrMapOvr>
  <mc:AlternateContent xmlns:mc="http://schemas.openxmlformats.org/markup-compatibility/2006">
    <mc:Choice xmlns="" xmlns:p14="http://schemas.microsoft.com/office/powerpoint/2010/main" Requires="p14">
      <p:transition spd="slow" p14:dur="2000" advTm="17248"/>
    </mc:Choice>
    <mc:Fallback>
      <p:transition spd="slow" advTm="172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5">
                                            <p:txEl>
                                              <p:pRg st="0" end="0"/>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5">
                                            <p:txEl>
                                              <p:pRg st="1" end="1"/>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xEl>
                                              <p:pRg st="2" end="2"/>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5">
                                            <p:txEl>
                                              <p:pRg st="3" end="3"/>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5">
                                            <p:txEl>
                                              <p:pRg st="4" end="4"/>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5">
                                            <p:txEl>
                                              <p:pRg st="5" end="5"/>
                                            </p:txEl>
                                          </p:spTgt>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5">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457200"/>
            <a:ext cx="5131533" cy="769441"/>
          </a:xfrm>
          <a:prstGeom prst="rect">
            <a:avLst/>
          </a:prstGeom>
        </p:spPr>
        <p:txBody>
          <a:bodyPr wrap="none">
            <a:spAutoFit/>
          </a:bodyPr>
          <a:lstStyle/>
          <a:p>
            <a:pPr algn="ctr"/>
            <a:r>
              <a:rPr lang="en-US" sz="4400" dirty="0" smtClean="0">
                <a:ln>
                  <a:solidFill>
                    <a:srgbClr val="00B0F0"/>
                  </a:solidFill>
                </a:ln>
                <a:solidFill>
                  <a:srgbClr val="FFFF00"/>
                </a:solidFill>
                <a:effectLst>
                  <a:glow rad="139700">
                    <a:schemeClr val="accent3">
                      <a:satMod val="175000"/>
                      <a:alpha val="40000"/>
                    </a:schemeClr>
                  </a:glow>
                </a:effectLst>
                <a:latin typeface="Gabriola" pitchFamily="82" charset="0"/>
              </a:rPr>
              <a:t>Great Horned Owl continues</a:t>
            </a:r>
            <a:endParaRPr lang="en-US" sz="4400" dirty="0">
              <a:ln>
                <a:solidFill>
                  <a:srgbClr val="00B0F0"/>
                </a:solidFill>
              </a:ln>
              <a:solidFill>
                <a:srgbClr val="FFFF00"/>
              </a:solidFill>
              <a:effectLst>
                <a:glow rad="139700">
                  <a:schemeClr val="accent3">
                    <a:satMod val="175000"/>
                    <a:alpha val="40000"/>
                  </a:schemeClr>
                </a:glow>
              </a:effectLst>
              <a:latin typeface="Gabriola" pitchFamily="82" charset="0"/>
            </a:endParaRPr>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22591" y="1828800"/>
            <a:ext cx="6500813" cy="3657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sp>
        <p:nvSpPr>
          <p:cNvPr id="6" name="TextBox 5"/>
          <p:cNvSpPr txBox="1"/>
          <p:nvPr/>
        </p:nvSpPr>
        <p:spPr>
          <a:xfrm>
            <a:off x="7696200" y="6408926"/>
            <a:ext cx="1676400" cy="372874"/>
          </a:xfrm>
          <a:prstGeom prst="rect">
            <a:avLst/>
          </a:prstGeom>
          <a:noFill/>
        </p:spPr>
        <p:txBody>
          <a:bodyPr wrap="square" rtlCol="0">
            <a:spAutoFit/>
          </a:bodyPr>
          <a:lstStyle/>
          <a:p>
            <a:pPr algn="ctr"/>
            <a:r>
              <a:rPr lang="en-US" dirty="0" smtClean="0">
                <a:latin typeface="Eras Bold ITC" pitchFamily="34" charset="0"/>
              </a:rPr>
              <a:t>By Sumer</a:t>
            </a:r>
            <a:endParaRPr lang="en-US" dirty="0">
              <a:latin typeface="Eras Bold ITC" pitchFamily="34" charset="0"/>
            </a:endParaRPr>
          </a:p>
        </p:txBody>
      </p:sp>
    </p:spTree>
    <p:extLst>
      <p:ext uri="{BB962C8B-B14F-4D97-AF65-F5344CB8AC3E}">
        <p14:creationId xmlns="" xmlns:p14="http://schemas.microsoft.com/office/powerpoint/2010/main" val="2774701558"/>
      </p:ext>
    </p:extLst>
  </p:cSld>
  <p:clrMapOvr>
    <a:masterClrMapping/>
  </p:clrMapOvr>
  <mc:AlternateContent xmlns:mc="http://schemas.openxmlformats.org/markup-compatibility/2006">
    <mc:Choice xmlns="" xmlns:p14="http://schemas.microsoft.com/office/powerpoint/2010/main" Requires="p14">
      <p:transition spd="slow" p14:dur="2500" advTm="5378">
        <p:checker/>
      </p:transition>
    </mc:Choice>
    <mc:Fallback>
      <p:transition spd="slow" advTm="5378">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152400" y="2514600"/>
            <a:ext cx="8458200" cy="4114800"/>
          </a:xfrm>
        </p:spPr>
        <p:txBody>
          <a:bodyPr>
            <a:noAutofit/>
          </a:bodyPr>
          <a:lstStyle/>
          <a:p>
            <a:pPr>
              <a:lnSpc>
                <a:spcPct val="90000"/>
              </a:lnSpc>
              <a:spcBef>
                <a:spcPts val="0"/>
              </a:spcBef>
              <a:spcAft>
                <a:spcPts val="0"/>
              </a:spcAft>
              <a:buFont typeface="Wingdings" pitchFamily="2" charset="2"/>
              <a:buChar char="§"/>
            </a:pPr>
            <a:r>
              <a:rPr lang="en-US" sz="2600" dirty="0" smtClean="0">
                <a:latin typeface="Gabriola" pitchFamily="82" charset="0"/>
              </a:rPr>
              <a:t>	Turkey Vulture </a:t>
            </a:r>
            <a:r>
              <a:rPr lang="en-US" sz="2600" dirty="0">
                <a:latin typeface="Gabriola" pitchFamily="82" charset="0"/>
              </a:rPr>
              <a:t>we </a:t>
            </a:r>
            <a:r>
              <a:rPr lang="en-US" sz="2600" dirty="0" smtClean="0">
                <a:latin typeface="Gabriola" pitchFamily="82" charset="0"/>
              </a:rPr>
              <a:t>saw is </a:t>
            </a:r>
            <a:r>
              <a:rPr lang="en-US" sz="2600" dirty="0">
                <a:latin typeface="Gabriola" pitchFamily="82" charset="0"/>
              </a:rPr>
              <a:t>about 28-30 inches long with a wing span of around </a:t>
            </a:r>
            <a:r>
              <a:rPr lang="en-US" sz="2600" dirty="0" smtClean="0">
                <a:latin typeface="Gabriola" pitchFamily="82" charset="0"/>
              </a:rPr>
              <a:t>	six </a:t>
            </a:r>
            <a:r>
              <a:rPr lang="en-US" sz="2600" dirty="0">
                <a:latin typeface="Gabriola" pitchFamily="82" charset="0"/>
              </a:rPr>
              <a:t>feet. This Turkey Vulture weighs about four pounds</a:t>
            </a:r>
            <a:r>
              <a:rPr lang="en-US" sz="2600" dirty="0" smtClean="0">
                <a:latin typeface="Gabriola" pitchFamily="82" charset="0"/>
              </a:rPr>
              <a:t>.</a:t>
            </a:r>
            <a:endParaRPr lang="en-US" sz="2600" b="1" dirty="0" smtClean="0">
              <a:latin typeface="Gabriola" pitchFamily="82" charset="0"/>
            </a:endParaRPr>
          </a:p>
          <a:p>
            <a:pPr>
              <a:lnSpc>
                <a:spcPct val="90000"/>
              </a:lnSpc>
              <a:spcBef>
                <a:spcPts val="0"/>
              </a:spcBef>
              <a:spcAft>
                <a:spcPts val="0"/>
              </a:spcAft>
              <a:buFont typeface="Wingdings" pitchFamily="2" charset="2"/>
              <a:buChar char="§"/>
            </a:pPr>
            <a:r>
              <a:rPr lang="en-US" sz="2600" dirty="0" smtClean="0">
                <a:latin typeface="Gabriola" pitchFamily="82" charset="0"/>
              </a:rPr>
              <a:t>	Its head is bald because when it is sticking its head inside the carcass, none of 	the bacteria or the gross food would stick to it.</a:t>
            </a:r>
          </a:p>
          <a:p>
            <a:pPr>
              <a:lnSpc>
                <a:spcPct val="90000"/>
              </a:lnSpc>
              <a:spcBef>
                <a:spcPts val="0"/>
              </a:spcBef>
              <a:spcAft>
                <a:spcPts val="0"/>
              </a:spcAft>
              <a:buFont typeface="Wingdings" pitchFamily="2" charset="2"/>
              <a:buChar char="§"/>
            </a:pPr>
            <a:r>
              <a:rPr lang="en-US" sz="2600" dirty="0" smtClean="0">
                <a:latin typeface="Gabriola" pitchFamily="82" charset="0"/>
              </a:rPr>
              <a:t>	Genders appear identical and we don’t know the gender of this turkey 	vulture. This vulture only </a:t>
            </a:r>
            <a:r>
              <a:rPr lang="en-US" sz="2600" dirty="0">
                <a:latin typeface="Gabriola" pitchFamily="82" charset="0"/>
              </a:rPr>
              <a:t>utter hisses or grunts. They hiss when they are </a:t>
            </a:r>
            <a:r>
              <a:rPr lang="en-US" sz="2600" dirty="0" smtClean="0">
                <a:latin typeface="Gabriola" pitchFamily="82" charset="0"/>
              </a:rPr>
              <a:t>  	threatened</a:t>
            </a:r>
            <a:r>
              <a:rPr lang="en-US" sz="2600" dirty="0">
                <a:latin typeface="Gabriola" pitchFamily="82" charset="0"/>
              </a:rPr>
              <a:t>. </a:t>
            </a:r>
            <a:r>
              <a:rPr lang="en-US" sz="2600" dirty="0" smtClean="0">
                <a:latin typeface="Gabriola" pitchFamily="82" charset="0"/>
              </a:rPr>
              <a:t>	</a:t>
            </a:r>
          </a:p>
          <a:p>
            <a:pPr>
              <a:lnSpc>
                <a:spcPct val="90000"/>
              </a:lnSpc>
              <a:spcBef>
                <a:spcPts val="0"/>
              </a:spcBef>
              <a:spcAft>
                <a:spcPts val="0"/>
              </a:spcAft>
              <a:buFont typeface="Wingdings" pitchFamily="2" charset="2"/>
              <a:buChar char="§"/>
            </a:pPr>
            <a:r>
              <a:rPr lang="en-US" sz="2600" dirty="0" smtClean="0">
                <a:latin typeface="Gabriola" pitchFamily="82" charset="0"/>
              </a:rPr>
              <a:t>This </a:t>
            </a:r>
            <a:r>
              <a:rPr lang="en-US" sz="2600" dirty="0">
                <a:latin typeface="Gabriola" pitchFamily="82" charset="0"/>
              </a:rPr>
              <a:t>bird of prey eats dead mice and rats that they </a:t>
            </a:r>
            <a:r>
              <a:rPr lang="en-US" sz="2600" dirty="0" smtClean="0">
                <a:latin typeface="Gabriola" pitchFamily="82" charset="0"/>
              </a:rPr>
              <a:t>feed.</a:t>
            </a:r>
          </a:p>
          <a:p>
            <a:pPr marL="457200" lvl="1" indent="0">
              <a:lnSpc>
                <a:spcPct val="90000"/>
              </a:lnSpc>
              <a:spcBef>
                <a:spcPts val="0"/>
              </a:spcBef>
              <a:spcAft>
                <a:spcPts val="0"/>
              </a:spcAft>
              <a:buNone/>
            </a:pPr>
            <a:r>
              <a:rPr lang="en-US" sz="2600" dirty="0" smtClean="0">
                <a:latin typeface="Gabriola" pitchFamily="82" charset="0"/>
              </a:rPr>
              <a:t>It </a:t>
            </a:r>
            <a:r>
              <a:rPr lang="en-US" sz="2600" dirty="0">
                <a:latin typeface="Gabriola" pitchFamily="82" charset="0"/>
              </a:rPr>
              <a:t>flies with its wings in a V-shape. The Turkey Vulture we saw had a injured </a:t>
            </a:r>
            <a:r>
              <a:rPr lang="en-US" sz="2600" dirty="0" smtClean="0">
                <a:latin typeface="Gabriola" pitchFamily="82" charset="0"/>
              </a:rPr>
              <a:t>wing </a:t>
            </a:r>
            <a:r>
              <a:rPr lang="en-US" sz="2600" dirty="0">
                <a:latin typeface="Gabriola" pitchFamily="82" charset="0"/>
              </a:rPr>
              <a:t>when they got it and the owner couldn’t take care of it</a:t>
            </a:r>
            <a:r>
              <a:rPr lang="en-US" sz="2600" dirty="0" smtClean="0">
                <a:latin typeface="Gabriola" pitchFamily="82" charset="0"/>
              </a:rPr>
              <a:t>.</a:t>
            </a:r>
          </a:p>
          <a:p>
            <a:pPr>
              <a:lnSpc>
                <a:spcPct val="90000"/>
              </a:lnSpc>
              <a:spcBef>
                <a:spcPts val="0"/>
              </a:spcBef>
              <a:spcAft>
                <a:spcPts val="0"/>
              </a:spcAft>
              <a:buFont typeface="Wingdings" pitchFamily="2" charset="2"/>
              <a:buChar char="§"/>
            </a:pPr>
            <a:r>
              <a:rPr lang="en-US" sz="2600" dirty="0" smtClean="0">
                <a:latin typeface="Gabriola" pitchFamily="82" charset="0"/>
              </a:rPr>
              <a:t>	We </a:t>
            </a:r>
            <a:r>
              <a:rPr lang="en-US" sz="2600" dirty="0">
                <a:latin typeface="Gabriola" pitchFamily="82" charset="0"/>
              </a:rPr>
              <a:t>have a lot of Turkey vultures in </a:t>
            </a:r>
            <a:r>
              <a:rPr lang="en-US" sz="2600" dirty="0" smtClean="0">
                <a:latin typeface="Gabriola" pitchFamily="82" charset="0"/>
              </a:rPr>
              <a:t>USA and Canada; and in Michigan </a:t>
            </a:r>
            <a:r>
              <a:rPr lang="en-US" sz="2600" dirty="0">
                <a:latin typeface="Gabriola" pitchFamily="82" charset="0"/>
              </a:rPr>
              <a:t>as </a:t>
            </a:r>
            <a:r>
              <a:rPr lang="en-US" sz="2600" dirty="0" smtClean="0">
                <a:latin typeface="Gabriola" pitchFamily="82" charset="0"/>
              </a:rPr>
              <a:t>		well. </a:t>
            </a:r>
            <a:r>
              <a:rPr lang="en-US" sz="2600" dirty="0">
                <a:latin typeface="Gabriola" pitchFamily="82" charset="0"/>
              </a:rPr>
              <a:t>They vomit to scare away predators</a:t>
            </a:r>
            <a:r>
              <a:rPr lang="en-US" sz="2600" dirty="0" smtClean="0">
                <a:latin typeface="Gabriola" pitchFamily="82" charset="0"/>
              </a:rPr>
              <a:t>.</a:t>
            </a:r>
            <a:r>
              <a:rPr lang="en-US" sz="2600" dirty="0">
                <a:latin typeface="Gabriola" pitchFamily="82" charset="0"/>
              </a:rPr>
              <a:t> Once this bird ran away but it came </a:t>
            </a:r>
            <a:r>
              <a:rPr lang="en-US" sz="2600" dirty="0" smtClean="0">
                <a:latin typeface="Gabriola" pitchFamily="82" charset="0"/>
              </a:rPr>
              <a:t>	back </a:t>
            </a:r>
            <a:r>
              <a:rPr lang="en-US" sz="2600" dirty="0">
                <a:latin typeface="Gabriola" pitchFamily="82" charset="0"/>
              </a:rPr>
              <a:t>after two months </a:t>
            </a:r>
            <a:r>
              <a:rPr lang="en-US" sz="2600" dirty="0" smtClean="0">
                <a:latin typeface="Gabriola" pitchFamily="82" charset="0"/>
              </a:rPr>
              <a:t>and </a:t>
            </a:r>
            <a:r>
              <a:rPr lang="en-US" sz="2600" dirty="0">
                <a:latin typeface="Gabriola" pitchFamily="82" charset="0"/>
              </a:rPr>
              <a:t>it loves being with </a:t>
            </a:r>
            <a:r>
              <a:rPr lang="en-US" sz="2600" dirty="0" smtClean="0">
                <a:latin typeface="Gabriola" pitchFamily="82" charset="0"/>
              </a:rPr>
              <a:t>people, but they lured him with 	a dead mouse on a fishing line.</a:t>
            </a:r>
            <a:endParaRPr lang="en-US" sz="2600" dirty="0">
              <a:latin typeface="Gabriola" pitchFamily="82" charset="0"/>
            </a:endParaRPr>
          </a:p>
          <a:p>
            <a:pPr>
              <a:lnSpc>
                <a:spcPct val="90000"/>
              </a:lnSpc>
              <a:spcBef>
                <a:spcPts val="0"/>
              </a:spcBef>
              <a:spcAft>
                <a:spcPts val="0"/>
              </a:spcAft>
              <a:buNone/>
            </a:pPr>
            <a:endParaRPr lang="en-US" sz="2600" dirty="0">
              <a:latin typeface="Gabriola" pitchFamily="82" charset="0"/>
            </a:endParaRPr>
          </a:p>
          <a:p>
            <a:pPr>
              <a:lnSpc>
                <a:spcPct val="90000"/>
              </a:lnSpc>
              <a:spcBef>
                <a:spcPts val="0"/>
              </a:spcBef>
              <a:spcAft>
                <a:spcPts val="0"/>
              </a:spcAft>
              <a:buNone/>
            </a:pPr>
            <a:endParaRPr lang="en-US" sz="2600" dirty="0">
              <a:latin typeface="Gabriola" pitchFamily="82" charset="0"/>
            </a:endParaRPr>
          </a:p>
          <a:p>
            <a:pPr>
              <a:lnSpc>
                <a:spcPct val="90000"/>
              </a:lnSpc>
              <a:spcBef>
                <a:spcPts val="0"/>
              </a:spcBef>
              <a:spcAft>
                <a:spcPts val="0"/>
              </a:spcAft>
              <a:buNone/>
            </a:pPr>
            <a:endParaRPr lang="en-US" sz="2600" dirty="0">
              <a:latin typeface="Gabriola" pitchFamily="82" charset="0"/>
            </a:endParaRPr>
          </a:p>
          <a:p>
            <a:pPr>
              <a:lnSpc>
                <a:spcPct val="90000"/>
              </a:lnSpc>
              <a:spcBef>
                <a:spcPts val="0"/>
              </a:spcBef>
              <a:spcAft>
                <a:spcPts val="0"/>
              </a:spcAft>
              <a:buNone/>
            </a:pPr>
            <a:endParaRPr lang="en-US" sz="2600" b="1" dirty="0">
              <a:latin typeface="Gabriola" pitchFamily="82" charset="0"/>
            </a:endParaRPr>
          </a:p>
          <a:p>
            <a:pPr>
              <a:lnSpc>
                <a:spcPct val="90000"/>
              </a:lnSpc>
              <a:spcBef>
                <a:spcPts val="0"/>
              </a:spcBef>
              <a:spcAft>
                <a:spcPts val="0"/>
              </a:spcAft>
              <a:buNone/>
            </a:pPr>
            <a:endParaRPr lang="en-US" sz="2600" dirty="0" smtClean="0">
              <a:latin typeface="Gabriola" pitchFamily="82" charset="0"/>
            </a:endParaRPr>
          </a:p>
        </p:txBody>
      </p:sp>
      <p:sp>
        <p:nvSpPr>
          <p:cNvPr id="5" name="Rectangle 2"/>
          <p:cNvSpPr>
            <a:spLocks noGrp="1" noChangeArrowheads="1"/>
          </p:cNvSpPr>
          <p:nvPr>
            <p:ph type="title"/>
          </p:nvPr>
        </p:nvSpPr>
        <p:spPr>
          <a:xfrm>
            <a:off x="381000" y="152400"/>
            <a:ext cx="8229600" cy="685800"/>
          </a:xfrm>
        </p:spPr>
        <p:txBody>
          <a:bodyPr>
            <a:noAutofit/>
          </a:bodyPr>
          <a:lstStyle/>
          <a:p>
            <a:r>
              <a:rPr lang="en-US" sz="4800" b="1" dirty="0" smtClean="0">
                <a:ln>
                  <a:solidFill>
                    <a:schemeClr val="bg1"/>
                  </a:solidFill>
                </a:ln>
                <a:solidFill>
                  <a:srgbClr val="FFFF00"/>
                </a:solidFill>
                <a:effectLst>
                  <a:outerShdw blurRad="50800" dist="38100" dir="13500000" algn="br" rotWithShape="0">
                    <a:prstClr val="black">
                      <a:alpha val="40000"/>
                    </a:prstClr>
                  </a:outerShdw>
                </a:effectLst>
                <a:latin typeface="Gabriola" pitchFamily="82" charset="0"/>
              </a:rPr>
              <a:t>All About Turkey Vultures ……</a:t>
            </a:r>
            <a:endParaRPr lang="en-US" sz="4800" b="1" dirty="0">
              <a:ln>
                <a:solidFill>
                  <a:schemeClr val="bg1"/>
                </a:solidFill>
              </a:ln>
              <a:solidFill>
                <a:srgbClr val="FFFF00"/>
              </a:solidFill>
              <a:effectLst>
                <a:outerShdw blurRad="50800" dist="38100" dir="13500000" algn="br" rotWithShape="0">
                  <a:prstClr val="black">
                    <a:alpha val="40000"/>
                  </a:prstClr>
                </a:outerShdw>
              </a:effectLst>
              <a:latin typeface="Gabriola" pitchFamily="82" charset="0"/>
            </a:endParaRPr>
          </a:p>
        </p:txBody>
      </p:sp>
    </p:spTree>
    <p:custDataLst>
      <p:tags r:id="rId1"/>
    </p:custDataLst>
    <p:extLst>
      <p:ext uri="{BB962C8B-B14F-4D97-AF65-F5344CB8AC3E}">
        <p14:creationId xmlns="" xmlns:p14="http://schemas.microsoft.com/office/powerpoint/2010/main" val="2483983747"/>
      </p:ext>
    </p:extLst>
  </p:cSld>
  <p:clrMapOvr>
    <a:masterClrMapping/>
  </p:clrMapOvr>
  <mc:AlternateContent xmlns:mc="http://schemas.openxmlformats.org/markup-compatibility/2006">
    <mc:Choice xmlns="" xmlns:p14="http://schemas.microsoft.com/office/powerpoint/2010/main" Requires="p14">
      <p:transition spd="slow" p14:dur="2000" advTm="18944"/>
    </mc:Choice>
    <mc:Fallback>
      <p:transition spd="slow" advTm="189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80">
                                          <p:stCondLst>
                                            <p:cond delay="0"/>
                                          </p:stCondLst>
                                        </p:cTn>
                                        <p:tgtEl>
                                          <p:spTgt spid="4">
                                            <p:txEl>
                                              <p:pRg st="0" end="0"/>
                                            </p:txEl>
                                          </p:spTgt>
                                        </p:tgtEl>
                                      </p:cBhvr>
                                    </p:animEffect>
                                    <p:anim calcmode="lin" valueType="num">
                                      <p:cBhvr>
                                        <p:cTn id="13"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0" end="0"/>
                                            </p:txEl>
                                          </p:spTgt>
                                        </p:tgtEl>
                                      </p:cBhvr>
                                      <p:to x="100000" y="60000"/>
                                    </p:animScale>
                                    <p:animScale>
                                      <p:cBhvr>
                                        <p:cTn id="19" dur="166" decel="50000">
                                          <p:stCondLst>
                                            <p:cond delay="676"/>
                                          </p:stCondLst>
                                        </p:cTn>
                                        <p:tgtEl>
                                          <p:spTgt spid="4">
                                            <p:txEl>
                                              <p:pRg st="0" end="0"/>
                                            </p:txEl>
                                          </p:spTgt>
                                        </p:tgtEl>
                                      </p:cBhvr>
                                      <p:to x="100000" y="100000"/>
                                    </p:animScale>
                                    <p:animScale>
                                      <p:cBhvr>
                                        <p:cTn id="20" dur="26">
                                          <p:stCondLst>
                                            <p:cond delay="1312"/>
                                          </p:stCondLst>
                                        </p:cTn>
                                        <p:tgtEl>
                                          <p:spTgt spid="4">
                                            <p:txEl>
                                              <p:pRg st="0" end="0"/>
                                            </p:txEl>
                                          </p:spTgt>
                                        </p:tgtEl>
                                      </p:cBhvr>
                                      <p:to x="100000" y="80000"/>
                                    </p:animScale>
                                    <p:animScale>
                                      <p:cBhvr>
                                        <p:cTn id="21" dur="166" decel="50000">
                                          <p:stCondLst>
                                            <p:cond delay="1338"/>
                                          </p:stCondLst>
                                        </p:cTn>
                                        <p:tgtEl>
                                          <p:spTgt spid="4">
                                            <p:txEl>
                                              <p:pRg st="0" end="0"/>
                                            </p:txEl>
                                          </p:spTgt>
                                        </p:tgtEl>
                                      </p:cBhvr>
                                      <p:to x="100000" y="100000"/>
                                    </p:animScale>
                                    <p:animScale>
                                      <p:cBhvr>
                                        <p:cTn id="22" dur="26">
                                          <p:stCondLst>
                                            <p:cond delay="1642"/>
                                          </p:stCondLst>
                                        </p:cTn>
                                        <p:tgtEl>
                                          <p:spTgt spid="4">
                                            <p:txEl>
                                              <p:pRg st="0" end="0"/>
                                            </p:txEl>
                                          </p:spTgt>
                                        </p:tgtEl>
                                      </p:cBhvr>
                                      <p:to x="100000" y="90000"/>
                                    </p:animScale>
                                    <p:animScale>
                                      <p:cBhvr>
                                        <p:cTn id="23" dur="166" decel="50000">
                                          <p:stCondLst>
                                            <p:cond delay="1668"/>
                                          </p:stCondLst>
                                        </p:cTn>
                                        <p:tgtEl>
                                          <p:spTgt spid="4">
                                            <p:txEl>
                                              <p:pRg st="0" end="0"/>
                                            </p:txEl>
                                          </p:spTgt>
                                        </p:tgtEl>
                                      </p:cBhvr>
                                      <p:to x="100000" y="100000"/>
                                    </p:animScale>
                                    <p:animScale>
                                      <p:cBhvr>
                                        <p:cTn id="24" dur="26">
                                          <p:stCondLst>
                                            <p:cond delay="1808"/>
                                          </p:stCondLst>
                                        </p:cTn>
                                        <p:tgtEl>
                                          <p:spTgt spid="4">
                                            <p:txEl>
                                              <p:pRg st="0" end="0"/>
                                            </p:txEl>
                                          </p:spTgt>
                                        </p:tgtEl>
                                      </p:cBhvr>
                                      <p:to x="100000" y="95000"/>
                                    </p:animScale>
                                    <p:animScale>
                                      <p:cBhvr>
                                        <p:cTn id="25" dur="166" decel="50000">
                                          <p:stCondLst>
                                            <p:cond delay="1834"/>
                                          </p:stCondLst>
                                        </p:cTn>
                                        <p:tgtEl>
                                          <p:spTgt spid="4">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80">
                                          <p:stCondLst>
                                            <p:cond delay="0"/>
                                          </p:stCondLst>
                                        </p:cTn>
                                        <p:tgtEl>
                                          <p:spTgt spid="4">
                                            <p:txEl>
                                              <p:pRg st="1" end="1"/>
                                            </p:txEl>
                                          </p:spTgt>
                                        </p:tgtEl>
                                      </p:cBhvr>
                                    </p:animEffect>
                                    <p:anim calcmode="lin" valueType="num">
                                      <p:cBhvr>
                                        <p:cTn id="29"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xEl>
                                              <p:pRg st="1" end="1"/>
                                            </p:txEl>
                                          </p:spTgt>
                                        </p:tgtEl>
                                      </p:cBhvr>
                                      <p:to x="100000" y="60000"/>
                                    </p:animScale>
                                    <p:animScale>
                                      <p:cBhvr>
                                        <p:cTn id="35" dur="166" decel="50000">
                                          <p:stCondLst>
                                            <p:cond delay="676"/>
                                          </p:stCondLst>
                                        </p:cTn>
                                        <p:tgtEl>
                                          <p:spTgt spid="4">
                                            <p:txEl>
                                              <p:pRg st="1" end="1"/>
                                            </p:txEl>
                                          </p:spTgt>
                                        </p:tgtEl>
                                      </p:cBhvr>
                                      <p:to x="100000" y="100000"/>
                                    </p:animScale>
                                    <p:animScale>
                                      <p:cBhvr>
                                        <p:cTn id="36" dur="26">
                                          <p:stCondLst>
                                            <p:cond delay="1312"/>
                                          </p:stCondLst>
                                        </p:cTn>
                                        <p:tgtEl>
                                          <p:spTgt spid="4">
                                            <p:txEl>
                                              <p:pRg st="1" end="1"/>
                                            </p:txEl>
                                          </p:spTgt>
                                        </p:tgtEl>
                                      </p:cBhvr>
                                      <p:to x="100000" y="80000"/>
                                    </p:animScale>
                                    <p:animScale>
                                      <p:cBhvr>
                                        <p:cTn id="37" dur="166" decel="50000">
                                          <p:stCondLst>
                                            <p:cond delay="1338"/>
                                          </p:stCondLst>
                                        </p:cTn>
                                        <p:tgtEl>
                                          <p:spTgt spid="4">
                                            <p:txEl>
                                              <p:pRg st="1" end="1"/>
                                            </p:txEl>
                                          </p:spTgt>
                                        </p:tgtEl>
                                      </p:cBhvr>
                                      <p:to x="100000" y="100000"/>
                                    </p:animScale>
                                    <p:animScale>
                                      <p:cBhvr>
                                        <p:cTn id="38" dur="26">
                                          <p:stCondLst>
                                            <p:cond delay="1642"/>
                                          </p:stCondLst>
                                        </p:cTn>
                                        <p:tgtEl>
                                          <p:spTgt spid="4">
                                            <p:txEl>
                                              <p:pRg st="1" end="1"/>
                                            </p:txEl>
                                          </p:spTgt>
                                        </p:tgtEl>
                                      </p:cBhvr>
                                      <p:to x="100000" y="90000"/>
                                    </p:animScale>
                                    <p:animScale>
                                      <p:cBhvr>
                                        <p:cTn id="39" dur="166" decel="50000">
                                          <p:stCondLst>
                                            <p:cond delay="1668"/>
                                          </p:stCondLst>
                                        </p:cTn>
                                        <p:tgtEl>
                                          <p:spTgt spid="4">
                                            <p:txEl>
                                              <p:pRg st="1" end="1"/>
                                            </p:txEl>
                                          </p:spTgt>
                                        </p:tgtEl>
                                      </p:cBhvr>
                                      <p:to x="100000" y="100000"/>
                                    </p:animScale>
                                    <p:animScale>
                                      <p:cBhvr>
                                        <p:cTn id="40" dur="26">
                                          <p:stCondLst>
                                            <p:cond delay="1808"/>
                                          </p:stCondLst>
                                        </p:cTn>
                                        <p:tgtEl>
                                          <p:spTgt spid="4">
                                            <p:txEl>
                                              <p:pRg st="1" end="1"/>
                                            </p:txEl>
                                          </p:spTgt>
                                        </p:tgtEl>
                                      </p:cBhvr>
                                      <p:to x="100000" y="95000"/>
                                    </p:animScale>
                                    <p:animScale>
                                      <p:cBhvr>
                                        <p:cTn id="41" dur="166" decel="50000">
                                          <p:stCondLst>
                                            <p:cond delay="1834"/>
                                          </p:stCondLst>
                                        </p:cTn>
                                        <p:tgtEl>
                                          <p:spTgt spid="4">
                                            <p:txEl>
                                              <p:pRg st="1" end="1"/>
                                            </p:txEl>
                                          </p:spTgt>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wipe(down)">
                                      <p:cBhvr>
                                        <p:cTn id="44" dur="580">
                                          <p:stCondLst>
                                            <p:cond delay="0"/>
                                          </p:stCondLst>
                                        </p:cTn>
                                        <p:tgtEl>
                                          <p:spTgt spid="4">
                                            <p:txEl>
                                              <p:pRg st="2" end="2"/>
                                            </p:txEl>
                                          </p:spTgt>
                                        </p:tgtEl>
                                      </p:cBhvr>
                                    </p:animEffect>
                                    <p:anim calcmode="lin" valueType="num">
                                      <p:cBhvr>
                                        <p:cTn id="45"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4">
                                            <p:txEl>
                                              <p:pRg st="2" end="2"/>
                                            </p:txEl>
                                          </p:spTgt>
                                        </p:tgtEl>
                                      </p:cBhvr>
                                      <p:to x="100000" y="60000"/>
                                    </p:animScale>
                                    <p:animScale>
                                      <p:cBhvr>
                                        <p:cTn id="51" dur="166" decel="50000">
                                          <p:stCondLst>
                                            <p:cond delay="676"/>
                                          </p:stCondLst>
                                        </p:cTn>
                                        <p:tgtEl>
                                          <p:spTgt spid="4">
                                            <p:txEl>
                                              <p:pRg st="2" end="2"/>
                                            </p:txEl>
                                          </p:spTgt>
                                        </p:tgtEl>
                                      </p:cBhvr>
                                      <p:to x="100000" y="100000"/>
                                    </p:animScale>
                                    <p:animScale>
                                      <p:cBhvr>
                                        <p:cTn id="52" dur="26">
                                          <p:stCondLst>
                                            <p:cond delay="1312"/>
                                          </p:stCondLst>
                                        </p:cTn>
                                        <p:tgtEl>
                                          <p:spTgt spid="4">
                                            <p:txEl>
                                              <p:pRg st="2" end="2"/>
                                            </p:txEl>
                                          </p:spTgt>
                                        </p:tgtEl>
                                      </p:cBhvr>
                                      <p:to x="100000" y="80000"/>
                                    </p:animScale>
                                    <p:animScale>
                                      <p:cBhvr>
                                        <p:cTn id="53" dur="166" decel="50000">
                                          <p:stCondLst>
                                            <p:cond delay="1338"/>
                                          </p:stCondLst>
                                        </p:cTn>
                                        <p:tgtEl>
                                          <p:spTgt spid="4">
                                            <p:txEl>
                                              <p:pRg st="2" end="2"/>
                                            </p:txEl>
                                          </p:spTgt>
                                        </p:tgtEl>
                                      </p:cBhvr>
                                      <p:to x="100000" y="100000"/>
                                    </p:animScale>
                                    <p:animScale>
                                      <p:cBhvr>
                                        <p:cTn id="54" dur="26">
                                          <p:stCondLst>
                                            <p:cond delay="1642"/>
                                          </p:stCondLst>
                                        </p:cTn>
                                        <p:tgtEl>
                                          <p:spTgt spid="4">
                                            <p:txEl>
                                              <p:pRg st="2" end="2"/>
                                            </p:txEl>
                                          </p:spTgt>
                                        </p:tgtEl>
                                      </p:cBhvr>
                                      <p:to x="100000" y="90000"/>
                                    </p:animScale>
                                    <p:animScale>
                                      <p:cBhvr>
                                        <p:cTn id="55" dur="166" decel="50000">
                                          <p:stCondLst>
                                            <p:cond delay="1668"/>
                                          </p:stCondLst>
                                        </p:cTn>
                                        <p:tgtEl>
                                          <p:spTgt spid="4">
                                            <p:txEl>
                                              <p:pRg st="2" end="2"/>
                                            </p:txEl>
                                          </p:spTgt>
                                        </p:tgtEl>
                                      </p:cBhvr>
                                      <p:to x="100000" y="100000"/>
                                    </p:animScale>
                                    <p:animScale>
                                      <p:cBhvr>
                                        <p:cTn id="56" dur="26">
                                          <p:stCondLst>
                                            <p:cond delay="1808"/>
                                          </p:stCondLst>
                                        </p:cTn>
                                        <p:tgtEl>
                                          <p:spTgt spid="4">
                                            <p:txEl>
                                              <p:pRg st="2" end="2"/>
                                            </p:txEl>
                                          </p:spTgt>
                                        </p:tgtEl>
                                      </p:cBhvr>
                                      <p:to x="100000" y="95000"/>
                                    </p:animScale>
                                    <p:animScale>
                                      <p:cBhvr>
                                        <p:cTn id="57" dur="166" decel="50000">
                                          <p:stCondLst>
                                            <p:cond delay="1834"/>
                                          </p:stCondLst>
                                        </p:cTn>
                                        <p:tgtEl>
                                          <p:spTgt spid="4">
                                            <p:txEl>
                                              <p:pRg st="2" end="2"/>
                                            </p:txEl>
                                          </p:spTgt>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4">
                                            <p:txEl>
                                              <p:pRg st="3" end="3"/>
                                            </p:txEl>
                                          </p:spTgt>
                                        </p:tgtEl>
                                        <p:attrNameLst>
                                          <p:attrName>style.visibility</p:attrName>
                                        </p:attrNameLst>
                                      </p:cBhvr>
                                      <p:to>
                                        <p:strVal val="visible"/>
                                      </p:to>
                                    </p:set>
                                    <p:animEffect transition="in" filter="wipe(down)">
                                      <p:cBhvr>
                                        <p:cTn id="60" dur="580">
                                          <p:stCondLst>
                                            <p:cond delay="0"/>
                                          </p:stCondLst>
                                        </p:cTn>
                                        <p:tgtEl>
                                          <p:spTgt spid="4">
                                            <p:txEl>
                                              <p:pRg st="3" end="3"/>
                                            </p:txEl>
                                          </p:spTgt>
                                        </p:tgtEl>
                                      </p:cBhvr>
                                    </p:animEffect>
                                    <p:anim calcmode="lin" valueType="num">
                                      <p:cBhvr>
                                        <p:cTn id="61"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4">
                                            <p:txEl>
                                              <p:pRg st="3" end="3"/>
                                            </p:txEl>
                                          </p:spTgt>
                                        </p:tgtEl>
                                      </p:cBhvr>
                                      <p:to x="100000" y="60000"/>
                                    </p:animScale>
                                    <p:animScale>
                                      <p:cBhvr>
                                        <p:cTn id="67" dur="166" decel="50000">
                                          <p:stCondLst>
                                            <p:cond delay="676"/>
                                          </p:stCondLst>
                                        </p:cTn>
                                        <p:tgtEl>
                                          <p:spTgt spid="4">
                                            <p:txEl>
                                              <p:pRg st="3" end="3"/>
                                            </p:txEl>
                                          </p:spTgt>
                                        </p:tgtEl>
                                      </p:cBhvr>
                                      <p:to x="100000" y="100000"/>
                                    </p:animScale>
                                    <p:animScale>
                                      <p:cBhvr>
                                        <p:cTn id="68" dur="26">
                                          <p:stCondLst>
                                            <p:cond delay="1312"/>
                                          </p:stCondLst>
                                        </p:cTn>
                                        <p:tgtEl>
                                          <p:spTgt spid="4">
                                            <p:txEl>
                                              <p:pRg st="3" end="3"/>
                                            </p:txEl>
                                          </p:spTgt>
                                        </p:tgtEl>
                                      </p:cBhvr>
                                      <p:to x="100000" y="80000"/>
                                    </p:animScale>
                                    <p:animScale>
                                      <p:cBhvr>
                                        <p:cTn id="69" dur="166" decel="50000">
                                          <p:stCondLst>
                                            <p:cond delay="1338"/>
                                          </p:stCondLst>
                                        </p:cTn>
                                        <p:tgtEl>
                                          <p:spTgt spid="4">
                                            <p:txEl>
                                              <p:pRg st="3" end="3"/>
                                            </p:txEl>
                                          </p:spTgt>
                                        </p:tgtEl>
                                      </p:cBhvr>
                                      <p:to x="100000" y="100000"/>
                                    </p:animScale>
                                    <p:animScale>
                                      <p:cBhvr>
                                        <p:cTn id="70" dur="26">
                                          <p:stCondLst>
                                            <p:cond delay="1642"/>
                                          </p:stCondLst>
                                        </p:cTn>
                                        <p:tgtEl>
                                          <p:spTgt spid="4">
                                            <p:txEl>
                                              <p:pRg st="3" end="3"/>
                                            </p:txEl>
                                          </p:spTgt>
                                        </p:tgtEl>
                                      </p:cBhvr>
                                      <p:to x="100000" y="90000"/>
                                    </p:animScale>
                                    <p:animScale>
                                      <p:cBhvr>
                                        <p:cTn id="71" dur="166" decel="50000">
                                          <p:stCondLst>
                                            <p:cond delay="1668"/>
                                          </p:stCondLst>
                                        </p:cTn>
                                        <p:tgtEl>
                                          <p:spTgt spid="4">
                                            <p:txEl>
                                              <p:pRg st="3" end="3"/>
                                            </p:txEl>
                                          </p:spTgt>
                                        </p:tgtEl>
                                      </p:cBhvr>
                                      <p:to x="100000" y="100000"/>
                                    </p:animScale>
                                    <p:animScale>
                                      <p:cBhvr>
                                        <p:cTn id="72" dur="26">
                                          <p:stCondLst>
                                            <p:cond delay="1808"/>
                                          </p:stCondLst>
                                        </p:cTn>
                                        <p:tgtEl>
                                          <p:spTgt spid="4">
                                            <p:txEl>
                                              <p:pRg st="3" end="3"/>
                                            </p:txEl>
                                          </p:spTgt>
                                        </p:tgtEl>
                                      </p:cBhvr>
                                      <p:to x="100000" y="95000"/>
                                    </p:animScale>
                                    <p:animScale>
                                      <p:cBhvr>
                                        <p:cTn id="73" dur="166" decel="50000">
                                          <p:stCondLst>
                                            <p:cond delay="1834"/>
                                          </p:stCondLst>
                                        </p:cTn>
                                        <p:tgtEl>
                                          <p:spTgt spid="4">
                                            <p:txEl>
                                              <p:pRg st="3" end="3"/>
                                            </p:txEl>
                                          </p:spTgt>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4">
                                            <p:txEl>
                                              <p:pRg st="4" end="4"/>
                                            </p:txEl>
                                          </p:spTgt>
                                        </p:tgtEl>
                                        <p:attrNameLst>
                                          <p:attrName>style.visibility</p:attrName>
                                        </p:attrNameLst>
                                      </p:cBhvr>
                                      <p:to>
                                        <p:strVal val="visible"/>
                                      </p:to>
                                    </p:set>
                                    <p:animEffect transition="in" filter="wipe(down)">
                                      <p:cBhvr>
                                        <p:cTn id="76" dur="580">
                                          <p:stCondLst>
                                            <p:cond delay="0"/>
                                          </p:stCondLst>
                                        </p:cTn>
                                        <p:tgtEl>
                                          <p:spTgt spid="4">
                                            <p:txEl>
                                              <p:pRg st="4" end="4"/>
                                            </p:txEl>
                                          </p:spTgt>
                                        </p:tgtEl>
                                      </p:cBhvr>
                                    </p:animEffect>
                                    <p:anim calcmode="lin" valueType="num">
                                      <p:cBhvr>
                                        <p:cTn id="77"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82" dur="26">
                                          <p:stCondLst>
                                            <p:cond delay="650"/>
                                          </p:stCondLst>
                                        </p:cTn>
                                        <p:tgtEl>
                                          <p:spTgt spid="4">
                                            <p:txEl>
                                              <p:pRg st="4" end="4"/>
                                            </p:txEl>
                                          </p:spTgt>
                                        </p:tgtEl>
                                      </p:cBhvr>
                                      <p:to x="100000" y="60000"/>
                                    </p:animScale>
                                    <p:animScale>
                                      <p:cBhvr>
                                        <p:cTn id="83" dur="166" decel="50000">
                                          <p:stCondLst>
                                            <p:cond delay="676"/>
                                          </p:stCondLst>
                                        </p:cTn>
                                        <p:tgtEl>
                                          <p:spTgt spid="4">
                                            <p:txEl>
                                              <p:pRg st="4" end="4"/>
                                            </p:txEl>
                                          </p:spTgt>
                                        </p:tgtEl>
                                      </p:cBhvr>
                                      <p:to x="100000" y="100000"/>
                                    </p:animScale>
                                    <p:animScale>
                                      <p:cBhvr>
                                        <p:cTn id="84" dur="26">
                                          <p:stCondLst>
                                            <p:cond delay="1312"/>
                                          </p:stCondLst>
                                        </p:cTn>
                                        <p:tgtEl>
                                          <p:spTgt spid="4">
                                            <p:txEl>
                                              <p:pRg st="4" end="4"/>
                                            </p:txEl>
                                          </p:spTgt>
                                        </p:tgtEl>
                                      </p:cBhvr>
                                      <p:to x="100000" y="80000"/>
                                    </p:animScale>
                                    <p:animScale>
                                      <p:cBhvr>
                                        <p:cTn id="85" dur="166" decel="50000">
                                          <p:stCondLst>
                                            <p:cond delay="1338"/>
                                          </p:stCondLst>
                                        </p:cTn>
                                        <p:tgtEl>
                                          <p:spTgt spid="4">
                                            <p:txEl>
                                              <p:pRg st="4" end="4"/>
                                            </p:txEl>
                                          </p:spTgt>
                                        </p:tgtEl>
                                      </p:cBhvr>
                                      <p:to x="100000" y="100000"/>
                                    </p:animScale>
                                    <p:animScale>
                                      <p:cBhvr>
                                        <p:cTn id="86" dur="26">
                                          <p:stCondLst>
                                            <p:cond delay="1642"/>
                                          </p:stCondLst>
                                        </p:cTn>
                                        <p:tgtEl>
                                          <p:spTgt spid="4">
                                            <p:txEl>
                                              <p:pRg st="4" end="4"/>
                                            </p:txEl>
                                          </p:spTgt>
                                        </p:tgtEl>
                                      </p:cBhvr>
                                      <p:to x="100000" y="90000"/>
                                    </p:animScale>
                                    <p:animScale>
                                      <p:cBhvr>
                                        <p:cTn id="87" dur="166" decel="50000">
                                          <p:stCondLst>
                                            <p:cond delay="1668"/>
                                          </p:stCondLst>
                                        </p:cTn>
                                        <p:tgtEl>
                                          <p:spTgt spid="4">
                                            <p:txEl>
                                              <p:pRg st="4" end="4"/>
                                            </p:txEl>
                                          </p:spTgt>
                                        </p:tgtEl>
                                      </p:cBhvr>
                                      <p:to x="100000" y="100000"/>
                                    </p:animScale>
                                    <p:animScale>
                                      <p:cBhvr>
                                        <p:cTn id="88" dur="26">
                                          <p:stCondLst>
                                            <p:cond delay="1808"/>
                                          </p:stCondLst>
                                        </p:cTn>
                                        <p:tgtEl>
                                          <p:spTgt spid="4">
                                            <p:txEl>
                                              <p:pRg st="4" end="4"/>
                                            </p:txEl>
                                          </p:spTgt>
                                        </p:tgtEl>
                                      </p:cBhvr>
                                      <p:to x="100000" y="95000"/>
                                    </p:animScale>
                                    <p:animScale>
                                      <p:cBhvr>
                                        <p:cTn id="89" dur="166" decel="50000">
                                          <p:stCondLst>
                                            <p:cond delay="1834"/>
                                          </p:stCondLst>
                                        </p:cTn>
                                        <p:tgtEl>
                                          <p:spTgt spid="4">
                                            <p:txEl>
                                              <p:pRg st="4" end="4"/>
                                            </p:txEl>
                                          </p:spTgt>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4">
                                            <p:txEl>
                                              <p:pRg st="5" end="5"/>
                                            </p:txEl>
                                          </p:spTgt>
                                        </p:tgtEl>
                                        <p:attrNameLst>
                                          <p:attrName>style.visibility</p:attrName>
                                        </p:attrNameLst>
                                      </p:cBhvr>
                                      <p:to>
                                        <p:strVal val="visible"/>
                                      </p:to>
                                    </p:set>
                                    <p:animEffect transition="in" filter="wipe(down)">
                                      <p:cBhvr>
                                        <p:cTn id="92" dur="580">
                                          <p:stCondLst>
                                            <p:cond delay="0"/>
                                          </p:stCondLst>
                                        </p:cTn>
                                        <p:tgtEl>
                                          <p:spTgt spid="4">
                                            <p:txEl>
                                              <p:pRg st="5" end="5"/>
                                            </p:txEl>
                                          </p:spTgt>
                                        </p:tgtEl>
                                      </p:cBhvr>
                                    </p:animEffect>
                                    <p:anim calcmode="lin" valueType="num">
                                      <p:cBhvr>
                                        <p:cTn id="93"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98" dur="26">
                                          <p:stCondLst>
                                            <p:cond delay="650"/>
                                          </p:stCondLst>
                                        </p:cTn>
                                        <p:tgtEl>
                                          <p:spTgt spid="4">
                                            <p:txEl>
                                              <p:pRg st="5" end="5"/>
                                            </p:txEl>
                                          </p:spTgt>
                                        </p:tgtEl>
                                      </p:cBhvr>
                                      <p:to x="100000" y="60000"/>
                                    </p:animScale>
                                    <p:animScale>
                                      <p:cBhvr>
                                        <p:cTn id="99" dur="166" decel="50000">
                                          <p:stCondLst>
                                            <p:cond delay="676"/>
                                          </p:stCondLst>
                                        </p:cTn>
                                        <p:tgtEl>
                                          <p:spTgt spid="4">
                                            <p:txEl>
                                              <p:pRg st="5" end="5"/>
                                            </p:txEl>
                                          </p:spTgt>
                                        </p:tgtEl>
                                      </p:cBhvr>
                                      <p:to x="100000" y="100000"/>
                                    </p:animScale>
                                    <p:animScale>
                                      <p:cBhvr>
                                        <p:cTn id="100" dur="26">
                                          <p:stCondLst>
                                            <p:cond delay="1312"/>
                                          </p:stCondLst>
                                        </p:cTn>
                                        <p:tgtEl>
                                          <p:spTgt spid="4">
                                            <p:txEl>
                                              <p:pRg st="5" end="5"/>
                                            </p:txEl>
                                          </p:spTgt>
                                        </p:tgtEl>
                                      </p:cBhvr>
                                      <p:to x="100000" y="80000"/>
                                    </p:animScale>
                                    <p:animScale>
                                      <p:cBhvr>
                                        <p:cTn id="101" dur="166" decel="50000">
                                          <p:stCondLst>
                                            <p:cond delay="1338"/>
                                          </p:stCondLst>
                                        </p:cTn>
                                        <p:tgtEl>
                                          <p:spTgt spid="4">
                                            <p:txEl>
                                              <p:pRg st="5" end="5"/>
                                            </p:txEl>
                                          </p:spTgt>
                                        </p:tgtEl>
                                      </p:cBhvr>
                                      <p:to x="100000" y="100000"/>
                                    </p:animScale>
                                    <p:animScale>
                                      <p:cBhvr>
                                        <p:cTn id="102" dur="26">
                                          <p:stCondLst>
                                            <p:cond delay="1642"/>
                                          </p:stCondLst>
                                        </p:cTn>
                                        <p:tgtEl>
                                          <p:spTgt spid="4">
                                            <p:txEl>
                                              <p:pRg st="5" end="5"/>
                                            </p:txEl>
                                          </p:spTgt>
                                        </p:tgtEl>
                                      </p:cBhvr>
                                      <p:to x="100000" y="90000"/>
                                    </p:animScale>
                                    <p:animScale>
                                      <p:cBhvr>
                                        <p:cTn id="103" dur="166" decel="50000">
                                          <p:stCondLst>
                                            <p:cond delay="1668"/>
                                          </p:stCondLst>
                                        </p:cTn>
                                        <p:tgtEl>
                                          <p:spTgt spid="4">
                                            <p:txEl>
                                              <p:pRg st="5" end="5"/>
                                            </p:txEl>
                                          </p:spTgt>
                                        </p:tgtEl>
                                      </p:cBhvr>
                                      <p:to x="100000" y="100000"/>
                                    </p:animScale>
                                    <p:animScale>
                                      <p:cBhvr>
                                        <p:cTn id="104" dur="26">
                                          <p:stCondLst>
                                            <p:cond delay="1808"/>
                                          </p:stCondLst>
                                        </p:cTn>
                                        <p:tgtEl>
                                          <p:spTgt spid="4">
                                            <p:txEl>
                                              <p:pRg st="5" end="5"/>
                                            </p:txEl>
                                          </p:spTgt>
                                        </p:tgtEl>
                                      </p:cBhvr>
                                      <p:to x="100000" y="95000"/>
                                    </p:animScale>
                                    <p:animScale>
                                      <p:cBhvr>
                                        <p:cTn id="105" dur="166" decel="50000">
                                          <p:stCondLst>
                                            <p:cond delay="1834"/>
                                          </p:stCondLst>
                                        </p:cTn>
                                        <p:tgtEl>
                                          <p:spTgt spid="4">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2"/>
</p:tagLst>
</file>

<file path=ppt/tags/tag2.xml><?xml version="1.0" encoding="utf-8"?>
<p:tagLst xmlns:a="http://schemas.openxmlformats.org/drawingml/2006/main" xmlns:r="http://schemas.openxmlformats.org/officeDocument/2006/relationships" xmlns:p="http://schemas.openxmlformats.org/presentationml/2006/main">
  <p:tag name="TIMING" val="|2.1|0.9"/>
</p:tagLst>
</file>

<file path=ppt/tags/tag3.xml><?xml version="1.0" encoding="utf-8"?>
<p:tagLst xmlns:a="http://schemas.openxmlformats.org/drawingml/2006/main" xmlns:r="http://schemas.openxmlformats.org/officeDocument/2006/relationships" xmlns:p="http://schemas.openxmlformats.org/presentationml/2006/main">
  <p:tag name="TIMING" val="|1.9|1.7"/>
</p:tagLst>
</file>

<file path=ppt/tags/tag4.xml><?xml version="1.0" encoding="utf-8"?>
<p:tagLst xmlns:a="http://schemas.openxmlformats.org/drawingml/2006/main" xmlns:r="http://schemas.openxmlformats.org/officeDocument/2006/relationships" xmlns:p="http://schemas.openxmlformats.org/presentationml/2006/main">
  <p:tag name="TIMING" val="|1.3|1"/>
</p:tagLst>
</file>

<file path=ppt/tags/tag5.xml><?xml version="1.0" encoding="utf-8"?>
<p:tagLst xmlns:a="http://schemas.openxmlformats.org/drawingml/2006/main" xmlns:r="http://schemas.openxmlformats.org/officeDocument/2006/relationships" xmlns:p="http://schemas.openxmlformats.org/presentationml/2006/main">
  <p:tag name="TIMING" val="|1.1|1.4"/>
</p:tagLst>
</file>

<file path=ppt/tags/tag6.xml><?xml version="1.0" encoding="utf-8"?>
<p:tagLst xmlns:a="http://schemas.openxmlformats.org/drawingml/2006/main" xmlns:r="http://schemas.openxmlformats.org/officeDocument/2006/relationships" xmlns:p="http://schemas.openxmlformats.org/presentationml/2006/main">
  <p:tag name="TIMING" val="|0.9|1"/>
</p:tagLst>
</file>

<file path=ppt/tags/tag7.xml><?xml version="1.0" encoding="utf-8"?>
<p:tagLst xmlns:a="http://schemas.openxmlformats.org/drawingml/2006/main" xmlns:r="http://schemas.openxmlformats.org/officeDocument/2006/relationships" xmlns:p="http://schemas.openxmlformats.org/presentationml/2006/main">
  <p:tag name="TIMING" val="|2.8|1.7|1.6|2.1"/>
</p:tagLst>
</file>

<file path=ppt/tags/tag8.xml><?xml version="1.0" encoding="utf-8"?>
<p:tagLst xmlns:a="http://schemas.openxmlformats.org/drawingml/2006/main" xmlns:r="http://schemas.openxmlformats.org/officeDocument/2006/relationships" xmlns:p="http://schemas.openxmlformats.org/presentationml/2006/main">
  <p:tag name="TIMING" val="|1.1|1.2|1.9"/>
</p:tagLst>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TC102455610[[fn=Autumn]]</Template>
  <TotalTime>503</TotalTime>
  <Words>725</Words>
  <Application>Microsoft Office PowerPoint</Application>
  <PresentationFormat>On-screen Show (4:3)</PresentationFormat>
  <Paragraphs>65</Paragraphs>
  <Slides>19</Slides>
  <Notes>1</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Autumn</vt:lpstr>
      <vt:lpstr>Slide 1</vt:lpstr>
      <vt:lpstr>Our objective</vt:lpstr>
      <vt:lpstr>Slide 3</vt:lpstr>
      <vt:lpstr>Learning about Birds of prey</vt:lpstr>
      <vt:lpstr>Slide 5</vt:lpstr>
      <vt:lpstr>Slide 6</vt:lpstr>
      <vt:lpstr>Slide 7</vt:lpstr>
      <vt:lpstr>Slide 8</vt:lpstr>
      <vt:lpstr>All About Turkey Vultures ……</vt:lpstr>
      <vt:lpstr>The Turkey Vulture that we saw . . . </vt:lpstr>
      <vt:lpstr>Slide 11</vt:lpstr>
      <vt:lpstr>Slide 12</vt:lpstr>
      <vt:lpstr>Slide 13</vt:lpstr>
      <vt:lpstr>Slide 14</vt:lpstr>
      <vt:lpstr>Slide 15</vt:lpstr>
      <vt:lpstr>Slide 16</vt:lpstr>
      <vt:lpstr>Slide 17</vt:lpstr>
      <vt:lpstr>Slide 18</vt:lpstr>
      <vt:lpstr>Thanks to all our parents who drove us to Howell….. Thanks for this great opportunity, we really loved it! Presented by Sumer, Abishek,Ayush, and Arnav. </vt:lpstr>
    </vt:vector>
  </TitlesOfParts>
  <Company>University of Michigan Hospital and Health Systems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Then there were two???  Owls?</dc:title>
  <dc:creator>Chattopadhyay, Munmun</dc:creator>
  <cp:lastModifiedBy>Ankan</cp:lastModifiedBy>
  <cp:revision>51</cp:revision>
  <dcterms:created xsi:type="dcterms:W3CDTF">2012-02-23T21:24:05Z</dcterms:created>
  <dcterms:modified xsi:type="dcterms:W3CDTF">2012-02-27T03:59:10Z</dcterms:modified>
</cp:coreProperties>
</file>